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5_4C1812B3.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0_197B72DE.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62" r:id="rId5"/>
    <p:sldId id="261" r:id="rId6"/>
    <p:sldId id="269" r:id="rId7"/>
    <p:sldId id="264" r:id="rId8"/>
    <p:sldId id="265" r:id="rId9"/>
    <p:sldId id="274" r:id="rId10"/>
    <p:sldId id="275" r:id="rId11"/>
    <p:sldId id="276" r:id="rId12"/>
    <p:sldId id="277" r:id="rId13"/>
    <p:sldId id="272" r:id="rId14"/>
    <p:sldId id="280" r:id="rId15"/>
    <p:sldId id="282" r:id="rId16"/>
    <p:sldId id="266" r:id="rId17"/>
    <p:sldId id="279" r:id="rId18"/>
    <p:sldId id="270" r:id="rId19"/>
    <p:sldId id="268"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3A9712-A2FB-29F1-2B99-1F1B133C73B7}" name="Tommy Ramsay" initials="TR" userId="S::t.ramsay@arts.ac.uk::91f358c0-a273-4927-9186-400ab8fd62f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0D92D-B76F-E623-20D5-2F9BBEA203C0}" v="377" dt="2025-01-14T15:45:36.665"/>
    <p1510:client id="{A3F8D959-5EEE-4616-3911-A062EA3048F4}" v="2176" dt="2025-01-13T13:33:20.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omments/modernComment_105_4C1812B3.xml><?xml version="1.0" encoding="utf-8"?>
<p188:cmLst xmlns:a="http://schemas.openxmlformats.org/drawingml/2006/main" xmlns:r="http://schemas.openxmlformats.org/officeDocument/2006/relationships" xmlns:p188="http://schemas.microsoft.com/office/powerpoint/2018/8/main">
  <p188:cm id="{6ED5B27E-2026-446D-9929-7C036ABEF256}" authorId="{043A9712-A2FB-29F1-2B99-1F1B133C73B7}" status="resolved" created="2025-01-13T14:08:22.968" complete="100000">
    <ac:txMkLst xmlns:ac="http://schemas.microsoft.com/office/drawing/2013/main/command">
      <pc:docMk xmlns:pc="http://schemas.microsoft.com/office/powerpoint/2013/main/command"/>
      <pc:sldMk xmlns:pc="http://schemas.microsoft.com/office/powerpoint/2013/main/command" cId="1276646067" sldId="261"/>
      <ac:spMk id="3" creationId="{B6A97387-2278-D329-CF78-295D52CC1ADD}"/>
      <ac:txMk cp="104" len="8">
        <ac:context len="716" hash="333034207"/>
      </ac:txMk>
    </ac:txMkLst>
    <p188:pos x="5342106" y="648510"/>
    <p188:txBody>
      <a:bodyPr/>
      <a:lstStyle/>
      <a:p>
        <a:r>
          <a:rPr lang="en-US"/>
          <a:t>do i need to reference this?</a:t>
        </a:r>
      </a:p>
    </p188:txBody>
  </p188:cm>
</p188:cmLst>
</file>

<file path=ppt/comments/modernComment_110_197B72DE.xml><?xml version="1.0" encoding="utf-8"?>
<p188:cmLst xmlns:a="http://schemas.openxmlformats.org/drawingml/2006/main" xmlns:r="http://schemas.openxmlformats.org/officeDocument/2006/relationships" xmlns:p188="http://schemas.microsoft.com/office/powerpoint/2018/8/main">
  <p188:cm id="{56EEF5AB-709E-4B54-B263-3E96D15B3959}" authorId="{043A9712-A2FB-29F1-2B99-1F1B133C73B7}" created="2025-01-12T19:56:54.379">
    <pc:sldMkLst xmlns:pc="http://schemas.microsoft.com/office/powerpoint/2013/main/command">
      <pc:docMk/>
      <pc:sldMk cId="427520734" sldId="272"/>
    </pc:sldMkLst>
    <p188:txBody>
      <a:bodyPr/>
      <a:lstStyle/>
      <a:p>
        <a:r>
          <a:rPr lang="en-US"/>
          <a:t>after this slide, need the same structure for the second intervention: description of what is was (how you applied NVC principles to verbal communication about looking), then findings (Likert scale)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CD843-78BC-43B1-AE17-A2758E23254F}" type="datetimeFigureOut">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1A7CD-6954-41BD-837B-64D6C74A3F1B}" type="slidenum">
              <a:t>‹#›</a:t>
            </a:fld>
            <a:endParaRPr lang="en-US"/>
          </a:p>
        </p:txBody>
      </p:sp>
    </p:spTree>
    <p:extLst>
      <p:ext uri="{BB962C8B-B14F-4D97-AF65-F5344CB8AC3E}">
        <p14:creationId xmlns:p14="http://schemas.microsoft.com/office/powerpoint/2010/main" val="419434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2E1A7CD-6954-41BD-837B-64D6C74A3F1B}" type="slidenum">
              <a:t>3</a:t>
            </a:fld>
            <a:endParaRPr lang="en-US"/>
          </a:p>
        </p:txBody>
      </p:sp>
    </p:spTree>
    <p:extLst>
      <p:ext uri="{BB962C8B-B14F-4D97-AF65-F5344CB8AC3E}">
        <p14:creationId xmlns:p14="http://schemas.microsoft.com/office/powerpoint/2010/main" val="1908649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fact, knowing my students and my subject depends heavily on self-knowledge. When I do not know myself, I cannot know who my students are. I will see them through a glass darkly, in the shadows of my unexamined life—and when I cannot see them clearly I cannot teach them well. When I do not know myself, I cannot know my subject—not at the deepest levels of embodied, personal meaning. </a:t>
            </a:r>
          </a:p>
        </p:txBody>
      </p:sp>
      <p:sp>
        <p:nvSpPr>
          <p:cNvPr id="4" name="Slide Number Placeholder 3"/>
          <p:cNvSpPr>
            <a:spLocks noGrp="1"/>
          </p:cNvSpPr>
          <p:nvPr>
            <p:ph type="sldNum" sz="quarter" idx="5"/>
          </p:nvPr>
        </p:nvSpPr>
        <p:spPr/>
        <p:txBody>
          <a:bodyPr/>
          <a:lstStyle/>
          <a:p>
            <a:fld id="{D2E1A7CD-6954-41BD-837B-64D6C74A3F1B}" type="slidenum">
              <a:t>17</a:t>
            </a:fld>
            <a:endParaRPr lang="en-US"/>
          </a:p>
        </p:txBody>
      </p:sp>
    </p:spTree>
    <p:extLst>
      <p:ext uri="{BB962C8B-B14F-4D97-AF65-F5344CB8AC3E}">
        <p14:creationId xmlns:p14="http://schemas.microsoft.com/office/powerpoint/2010/main" val="334194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read out - just list a few names and say you can take questions about the details later in the interest of time</a:t>
            </a:r>
          </a:p>
        </p:txBody>
      </p:sp>
      <p:sp>
        <p:nvSpPr>
          <p:cNvPr id="4" name="Slide Number Placeholder 3"/>
          <p:cNvSpPr>
            <a:spLocks noGrp="1"/>
          </p:cNvSpPr>
          <p:nvPr>
            <p:ph type="sldNum" sz="quarter" idx="5"/>
          </p:nvPr>
        </p:nvSpPr>
        <p:spPr/>
        <p:txBody>
          <a:bodyPr/>
          <a:lstStyle/>
          <a:p>
            <a:fld id="{D2E1A7CD-6954-41BD-837B-64D6C74A3F1B}" type="slidenum">
              <a:rPr lang="en-US"/>
              <a:t>5</a:t>
            </a:fld>
            <a:endParaRPr lang="en-US"/>
          </a:p>
        </p:txBody>
      </p:sp>
    </p:spTree>
    <p:extLst>
      <p:ext uri="{BB962C8B-B14F-4D97-AF65-F5344CB8AC3E}">
        <p14:creationId xmlns:p14="http://schemas.microsoft.com/office/powerpoint/2010/main" val="160360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Only read out one....</a:t>
            </a:r>
          </a:p>
          <a:p>
            <a:r>
              <a:rPr lang="en-US" b="1">
                <a:ea typeface="Calibri"/>
                <a:cs typeface="Calibri"/>
              </a:rPr>
              <a:t>2 </a:t>
            </a:r>
          </a:p>
        </p:txBody>
      </p:sp>
      <p:sp>
        <p:nvSpPr>
          <p:cNvPr id="4" name="Slide Number Placeholder 3"/>
          <p:cNvSpPr>
            <a:spLocks noGrp="1"/>
          </p:cNvSpPr>
          <p:nvPr>
            <p:ph type="sldNum" sz="quarter" idx="5"/>
          </p:nvPr>
        </p:nvSpPr>
        <p:spPr/>
        <p:txBody>
          <a:bodyPr/>
          <a:lstStyle/>
          <a:p>
            <a:fld id="{D2E1A7CD-6954-41BD-837B-64D6C74A3F1B}" type="slidenum">
              <a:t>6</a:t>
            </a:fld>
            <a:endParaRPr lang="en-US"/>
          </a:p>
        </p:txBody>
      </p:sp>
    </p:spTree>
    <p:extLst>
      <p:ext uri="{BB962C8B-B14F-4D97-AF65-F5344CB8AC3E}">
        <p14:creationId xmlns:p14="http://schemas.microsoft.com/office/powerpoint/2010/main" val="358093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FILLING IN AND LOOKING:</a:t>
            </a:r>
          </a:p>
          <a:p>
            <a:r>
              <a:rPr lang="en-US">
                <a:ea typeface="Calibri"/>
                <a:cs typeface="Calibri"/>
              </a:rPr>
              <a:t>The difference between looking and filling in is a key part to the methodology behind what I am offering to my students. Some of the teaching has been based around drawing and painting with the still life genre (I am teaching at a traditional Art Centre!). Within this, students still life set ups include familiar objects such as organic objects as well as things such as glasses, bottles etc. These are all objects that we "know" and are familiar with. I wanted students to become conscious of when they were drawing what they knew the object to look like within their mind, I referred to this as filing in. What I hoped was that helping students to be aware of this, would allow for them to reconnect with the objects and get back to looking at the object and drawing what they saw. No two apples are the same. And more importantly, this places a responsibility on them to connect with what they are making and to be in charge of their own work.</a:t>
            </a:r>
          </a:p>
          <a:p>
            <a:endParaRPr lang="en-US">
              <a:ea typeface="Calibri"/>
              <a:cs typeface="Calibri"/>
            </a:endParaRPr>
          </a:p>
          <a:p>
            <a:pPr marL="228600">
              <a:spcBef>
                <a:spcPts val="1000"/>
              </a:spcBef>
            </a:pPr>
            <a:r>
              <a:rPr lang="en-US"/>
              <a:t>..X. With the aim of helping students in their work to stop </a:t>
            </a:r>
            <a:r>
              <a:rPr lang="en-US" i="1"/>
              <a:t>filling </a:t>
            </a:r>
            <a:r>
              <a:rPr lang="en-US"/>
              <a:t>in space and start </a:t>
            </a:r>
            <a:r>
              <a:rPr lang="en-US" i="1"/>
              <a:t>looking </a:t>
            </a:r>
            <a:r>
              <a:rPr lang="en-US"/>
              <a:t>at the objects they were making from to allow them a deeper connection to their work.</a:t>
            </a:r>
          </a:p>
          <a:p>
            <a:pPr marL="228600">
              <a:spcBef>
                <a:spcPts val="1000"/>
              </a:spcBef>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D2E1A7CD-6954-41BD-837B-64D6C74A3F1B}" type="slidenum">
              <a:t>7</a:t>
            </a:fld>
            <a:endParaRPr lang="en-US"/>
          </a:p>
        </p:txBody>
      </p:sp>
    </p:spTree>
    <p:extLst>
      <p:ext uri="{BB962C8B-B14F-4D97-AF65-F5344CB8AC3E}">
        <p14:creationId xmlns:p14="http://schemas.microsoft.com/office/powerpoint/2010/main" val="231555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Within these exercises, students were given the following prompts:</a:t>
            </a:r>
            <a:endParaRPr lang="en-US"/>
          </a:p>
          <a:p>
            <a:r>
              <a:rPr lang="en-US">
                <a:ea typeface="Calibri"/>
                <a:cs typeface="Calibri"/>
              </a:rPr>
              <a:t>Drawing 1: </a:t>
            </a:r>
            <a:r>
              <a:rPr lang="en-US"/>
              <a:t>Feel the object in your hand, try not to guess what it is, but try to connect with how the object feels e.g. shape, texture, size).  How can you describe your experience of this through line and mark making?  </a:t>
            </a:r>
            <a:r>
              <a:rPr lang="en-GB"/>
              <a:t>This exercise is about freeing up your relationship with drawing and recording the experience of how your object feels, allowing for senses other than your visual perception to take over.</a:t>
            </a:r>
            <a:r>
              <a:rPr lang="en-US"/>
              <a:t> </a:t>
            </a:r>
            <a:endParaRPr lang="en-US">
              <a:ea typeface="Calibri"/>
              <a:cs typeface="Calibri"/>
            </a:endParaRPr>
          </a:p>
          <a:p>
            <a:r>
              <a:rPr lang="en-US"/>
              <a:t>Drawing </a:t>
            </a:r>
            <a:r>
              <a:rPr lang="en-US">
                <a:ea typeface="Calibri"/>
                <a:cs typeface="Calibri"/>
              </a:rPr>
              <a:t>2: </a:t>
            </a:r>
            <a:r>
              <a:rPr lang="en-US"/>
              <a:t>Please hold your object above your eye line and draw your object without looking down at the page. You are now experiencing the object through looking and recording the experience of looking through your mark making, but you are not censoring your drawing by looking down at your drawing.</a:t>
            </a:r>
          </a:p>
          <a:p>
            <a:r>
              <a:rPr lang="en-US"/>
              <a:t>Drawing </a:t>
            </a:r>
            <a:r>
              <a:rPr lang="en-US">
                <a:ea typeface="Calibri"/>
                <a:cs typeface="Calibri"/>
              </a:rPr>
              <a:t>3: </a:t>
            </a:r>
            <a:r>
              <a:rPr lang="en-US"/>
              <a:t>Draw your object in as much detail as you can. You could think about being a microscopic insect like an ant moving and travelling over the body of the object.  How much detail can you describe? What details interest you? </a:t>
            </a:r>
          </a:p>
          <a:p>
            <a:r>
              <a:rPr lang="en-US"/>
              <a:t>Drawing 4: You have been looking at your object closely and observing it. You will have recorded its appearance in your mind’s eye. Now turn your back on your object and draw it from memory.  Consider the previous tasks to guide you:  </a:t>
            </a:r>
          </a:p>
          <a:p>
            <a:r>
              <a:rPr lang="en-US"/>
              <a:t>How did the object feel in your hand when you could not see it? How did it feel when your eye moved over the object in great detail? </a:t>
            </a:r>
          </a:p>
        </p:txBody>
      </p:sp>
      <p:sp>
        <p:nvSpPr>
          <p:cNvPr id="4" name="Slide Number Placeholder 3"/>
          <p:cNvSpPr>
            <a:spLocks noGrp="1"/>
          </p:cNvSpPr>
          <p:nvPr>
            <p:ph type="sldNum" sz="quarter" idx="5"/>
          </p:nvPr>
        </p:nvSpPr>
        <p:spPr/>
        <p:txBody>
          <a:bodyPr/>
          <a:lstStyle/>
          <a:p>
            <a:fld id="{D2E1A7CD-6954-41BD-837B-64D6C74A3F1B}" type="slidenum">
              <a:t>8</a:t>
            </a:fld>
            <a:endParaRPr lang="en-US"/>
          </a:p>
        </p:txBody>
      </p:sp>
    </p:spTree>
    <p:extLst>
      <p:ext uri="{BB962C8B-B14F-4D97-AF65-F5344CB8AC3E}">
        <p14:creationId xmlns:p14="http://schemas.microsoft.com/office/powerpoint/2010/main" val="396439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left to right, drawing 1 is the blind drawing, drawing 2 is the holding the object above the eye line and not looking down, drawing 3 is a traditional, observational drawing and image 4 is a drawing from memory.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D2E1A7CD-6954-41BD-837B-64D6C74A3F1B}" type="slidenum">
              <a:t>9</a:t>
            </a:fld>
            <a:endParaRPr lang="en-US"/>
          </a:p>
        </p:txBody>
      </p:sp>
    </p:spTree>
    <p:extLst>
      <p:ext uri="{BB962C8B-B14F-4D97-AF65-F5344CB8AC3E}">
        <p14:creationId xmlns:p14="http://schemas.microsoft.com/office/powerpoint/2010/main" val="279835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Student Y anecdote: first lesson we had together, we made a simple Magritte inspired still life with an apple, a glass and chose a sky as the background. I said of you go, after a moment, student Y asked me: "how do I paint the sky?" ... I said well what do you mean, here is some paint, start mixing and putting it down! Student Y was used to being shown techniques on how to do things and not used to being asked to take the lead in their own learning. We have now spent about 120 hours working together and Student Y is much more comfortable working without technical instruction, I even pursuaded them to use glitter in the last painting...</a:t>
            </a:r>
            <a:endParaRPr lang="en-US"/>
          </a:p>
        </p:txBody>
      </p:sp>
      <p:sp>
        <p:nvSpPr>
          <p:cNvPr id="4" name="Slide Number Placeholder 3"/>
          <p:cNvSpPr>
            <a:spLocks noGrp="1"/>
          </p:cNvSpPr>
          <p:nvPr>
            <p:ph type="sldNum" sz="quarter" idx="5"/>
          </p:nvPr>
        </p:nvSpPr>
        <p:spPr/>
        <p:txBody>
          <a:bodyPr/>
          <a:lstStyle/>
          <a:p>
            <a:fld id="{D2E1A7CD-6954-41BD-837B-64D6C74A3F1B}" type="slidenum">
              <a:t>13</a:t>
            </a:fld>
            <a:endParaRPr lang="en-US"/>
          </a:p>
        </p:txBody>
      </p:sp>
    </p:spTree>
    <p:extLst>
      <p:ext uri="{BB962C8B-B14F-4D97-AF65-F5344CB8AC3E}">
        <p14:creationId xmlns:p14="http://schemas.microsoft.com/office/powerpoint/2010/main" val="139994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000"/>
              </a:spcBef>
            </a:pPr>
            <a:endParaRPr lang="en-US" i="1">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2E1A7CD-6954-41BD-837B-64D6C74A3F1B}" type="slidenum">
              <a:rPr lang="en-US"/>
              <a:t>14</a:t>
            </a:fld>
            <a:endParaRPr lang="en-US"/>
          </a:p>
        </p:txBody>
      </p:sp>
    </p:spTree>
    <p:extLst>
      <p:ext uri="{BB962C8B-B14F-4D97-AF65-F5344CB8AC3E}">
        <p14:creationId xmlns:p14="http://schemas.microsoft.com/office/powerpoint/2010/main" val="3106748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2E1A7CD-6954-41BD-837B-64D6C74A3F1B}" type="slidenum">
              <a:t>15</a:t>
            </a:fld>
            <a:endParaRPr lang="en-US"/>
          </a:p>
        </p:txBody>
      </p:sp>
    </p:spTree>
    <p:extLst>
      <p:ext uri="{BB962C8B-B14F-4D97-AF65-F5344CB8AC3E}">
        <p14:creationId xmlns:p14="http://schemas.microsoft.com/office/powerpoint/2010/main" val="343140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0_197B72DE.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re.ac.uk/download/pdf/153536466.pdf" TargetMode="External"/><Relationship Id="rId2" Type="http://schemas.openxmlformats.org/officeDocument/2006/relationships/hyperlink" Target="https://www.theforage.com/blog/skills/what-is-qualitative-research" TargetMode="External"/><Relationship Id="rId1" Type="http://schemas.openxmlformats.org/officeDocument/2006/relationships/slideLayout" Target="../slideLayouts/slideLayout2.xml"/><Relationship Id="rId4" Type="http://schemas.openxmlformats.org/officeDocument/2006/relationships/hyperlink" Target="https://open.spotify.com/show/3jPpnalv97b9ky9BB5DCA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ooks.google.co.uk/books?id=GdSqaz6NBMIC&amp;pg=PA70&amp;source=gbs_toc_r&amp;cad=4#v=onepage&amp;q&amp;f=false" TargetMode="External"/><Relationship Id="rId7" Type="http://schemas.openxmlformats.org/officeDocument/2006/relationships/hyperlink" Target="https://tramsay.myblog.arts.ac.uk/2025/01/14/references/" TargetMode="External"/><Relationship Id="rId2" Type="http://schemas.openxmlformats.org/officeDocument/2006/relationships/hyperlink" Target="https://doi.org/10.1002/9781118901731.iecrm0011" TargetMode="External"/><Relationship Id="rId1" Type="http://schemas.openxmlformats.org/officeDocument/2006/relationships/slideLayout" Target="../slideLayouts/slideLayout2.xml"/><Relationship Id="rId6" Type="http://schemas.openxmlformats.org/officeDocument/2006/relationships/hyperlink" Target="https://doi.org/10.1386/drtp.2.1.129_1" TargetMode="External"/><Relationship Id="rId5" Type="http://schemas.openxmlformats.org/officeDocument/2006/relationships/hyperlink" Target="https://doi.org/10.1080/03075070600680869" TargetMode="External"/><Relationship Id="rId4" Type="http://schemas.openxmlformats.org/officeDocument/2006/relationships/hyperlink" Target="https://core.ac.uk/download/pdf/153536466.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5_4C1812B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10838"/>
            <a:ext cx="8738681" cy="2451872"/>
          </a:xfrm>
        </p:spPr>
        <p:txBody>
          <a:bodyPr>
            <a:normAutofit fontScale="90000"/>
          </a:bodyPr>
          <a:lstStyle/>
          <a:p>
            <a:r>
              <a:rPr lang="en-US" dirty="0"/>
              <a:t>Tommy Ramsay</a:t>
            </a:r>
            <a:br>
              <a:rPr lang="en-US"/>
            </a:br>
            <a:br>
              <a:rPr lang="en-US"/>
            </a:br>
            <a:r>
              <a:rPr lang="en-US" dirty="0"/>
              <a:t>Action Research Project</a:t>
            </a:r>
            <a:br>
              <a:rPr lang="en-US"/>
            </a:br>
            <a:br>
              <a:rPr lang="en-US"/>
            </a:br>
            <a:endParaRPr lang="en-US"/>
          </a:p>
        </p:txBody>
      </p:sp>
      <p:sp>
        <p:nvSpPr>
          <p:cNvPr id="3" name="Subtitle 2"/>
          <p:cNvSpPr>
            <a:spLocks noGrp="1"/>
          </p:cNvSpPr>
          <p:nvPr>
            <p:ph type="subTitle" idx="1"/>
          </p:nvPr>
        </p:nvSpPr>
        <p:spPr>
          <a:xfrm>
            <a:off x="124810" y="3602038"/>
            <a:ext cx="11035863" cy="1728021"/>
          </a:xfrm>
        </p:spPr>
        <p:txBody>
          <a:bodyPr vert="horz" lIns="91440" tIns="45720" rIns="91440" bIns="45720" rtlCol="0" anchor="t">
            <a:noAutofit/>
          </a:bodyPr>
          <a:lstStyle/>
          <a:p>
            <a:r>
              <a:rPr lang="en-US" sz="6000">
                <a:solidFill>
                  <a:srgbClr val="C00000"/>
                </a:solidFill>
              </a:rPr>
              <a:t>The Conditions for Ongoing Learning</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key chain with a keychain in the shape of a bear&#10;&#10;Description automatically generated">
            <a:extLst>
              <a:ext uri="{FF2B5EF4-FFF2-40B4-BE49-F238E27FC236}">
                <a16:creationId xmlns:a16="http://schemas.microsoft.com/office/drawing/2014/main" id="{4A7ED4D2-D1BC-3EBF-5226-17E1C1CCA977}"/>
              </a:ext>
            </a:extLst>
          </p:cNvPr>
          <p:cNvPicPr>
            <a:picLocks noChangeAspect="1"/>
          </p:cNvPicPr>
          <p:nvPr/>
        </p:nvPicPr>
        <p:blipFill>
          <a:blip r:embed="rId2"/>
          <a:stretch>
            <a:fillRect/>
          </a:stretch>
        </p:blipFill>
        <p:spPr>
          <a:xfrm>
            <a:off x="2362811" y="-2309"/>
            <a:ext cx="7466376" cy="6862616"/>
          </a:xfrm>
          <a:prstGeom prst="rect">
            <a:avLst/>
          </a:prstGeom>
        </p:spPr>
      </p:pic>
    </p:spTree>
    <p:extLst>
      <p:ext uri="{BB962C8B-B14F-4D97-AF65-F5344CB8AC3E}">
        <p14:creationId xmlns:p14="http://schemas.microsoft.com/office/powerpoint/2010/main" val="628415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corns on a piece of paper&#10;&#10;Description automatically generated">
            <a:extLst>
              <a:ext uri="{FF2B5EF4-FFF2-40B4-BE49-F238E27FC236}">
                <a16:creationId xmlns:a16="http://schemas.microsoft.com/office/drawing/2014/main" id="{4729BB60-2746-E4A6-6F87-75CA0FF940A7}"/>
              </a:ext>
            </a:extLst>
          </p:cNvPr>
          <p:cNvPicPr>
            <a:picLocks noChangeAspect="1"/>
          </p:cNvPicPr>
          <p:nvPr/>
        </p:nvPicPr>
        <p:blipFill>
          <a:blip r:embed="rId2"/>
          <a:srcRect l="1527" r="-109" b="95"/>
          <a:stretch/>
        </p:blipFill>
        <p:spPr>
          <a:xfrm>
            <a:off x="2711293" y="-2309"/>
            <a:ext cx="6961789" cy="6871471"/>
          </a:xfrm>
          <a:prstGeom prst="rect">
            <a:avLst/>
          </a:prstGeom>
        </p:spPr>
      </p:pic>
    </p:spTree>
    <p:extLst>
      <p:ext uri="{BB962C8B-B14F-4D97-AF65-F5344CB8AC3E}">
        <p14:creationId xmlns:p14="http://schemas.microsoft.com/office/powerpoint/2010/main" val="115210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old leaf on paper&#10;&#10;Description automatically generated">
            <a:extLst>
              <a:ext uri="{FF2B5EF4-FFF2-40B4-BE49-F238E27FC236}">
                <a16:creationId xmlns:a16="http://schemas.microsoft.com/office/drawing/2014/main" id="{26A61FB1-E91E-FFF0-EB38-3FBD9D114C96}"/>
              </a:ext>
            </a:extLst>
          </p:cNvPr>
          <p:cNvPicPr>
            <a:picLocks noChangeAspect="1"/>
          </p:cNvPicPr>
          <p:nvPr/>
        </p:nvPicPr>
        <p:blipFill>
          <a:blip r:embed="rId2"/>
          <a:stretch>
            <a:fillRect/>
          </a:stretch>
        </p:blipFill>
        <p:spPr>
          <a:xfrm>
            <a:off x="2940053" y="-2721"/>
            <a:ext cx="6311893" cy="6863442"/>
          </a:xfrm>
          <a:prstGeom prst="rect">
            <a:avLst/>
          </a:prstGeom>
        </p:spPr>
      </p:pic>
    </p:spTree>
    <p:extLst>
      <p:ext uri="{BB962C8B-B14F-4D97-AF65-F5344CB8AC3E}">
        <p14:creationId xmlns:p14="http://schemas.microsoft.com/office/powerpoint/2010/main" val="109290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6BC8DD5A-2177-6753-E2F9-C07A00190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9CD63D04-F593-90EB-419E-7C18AC069BAD}"/>
              </a:ext>
            </a:extLst>
          </p:cNvPr>
          <p:cNvSpPr>
            <a:spLocks noGrp="1"/>
          </p:cNvSpPr>
          <p:nvPr>
            <p:ph type="title"/>
          </p:nvPr>
        </p:nvSpPr>
        <p:spPr>
          <a:xfrm>
            <a:off x="7090" y="-3174"/>
            <a:ext cx="12177822" cy="884073"/>
          </a:xfrm>
        </p:spPr>
        <p:txBody>
          <a:bodyPr>
            <a:normAutofit fontScale="90000"/>
          </a:bodyPr>
          <a:lstStyle/>
          <a:p>
            <a:pPr algn="ctr"/>
            <a:r>
              <a:rPr lang="en-US" sz="4000"/>
              <a:t>Student "Y" Likert Scale responses to experimental drawings</a:t>
            </a:r>
          </a:p>
        </p:txBody>
      </p:sp>
      <p:graphicFrame>
        <p:nvGraphicFramePr>
          <p:cNvPr id="5" name="Content Placeholder 4">
            <a:extLst>
              <a:ext uri="{FF2B5EF4-FFF2-40B4-BE49-F238E27FC236}">
                <a16:creationId xmlns:a16="http://schemas.microsoft.com/office/drawing/2014/main" id="{E93B4EB0-759E-9F93-ED3A-74BEBD390066}"/>
              </a:ext>
            </a:extLst>
          </p:cNvPr>
          <p:cNvGraphicFramePr>
            <a:graphicFrameLocks noGrp="1"/>
          </p:cNvGraphicFramePr>
          <p:nvPr>
            <p:ph idx="1"/>
            <p:extLst>
              <p:ext uri="{D42A27DB-BD31-4B8C-83A1-F6EECF244321}">
                <p14:modId xmlns:p14="http://schemas.microsoft.com/office/powerpoint/2010/main" val="1321445434"/>
              </p:ext>
            </p:extLst>
          </p:nvPr>
        </p:nvGraphicFramePr>
        <p:xfrm>
          <a:off x="0" y="848264"/>
          <a:ext cx="12192688" cy="5943106"/>
        </p:xfrm>
        <a:graphic>
          <a:graphicData uri="http://schemas.openxmlformats.org/drawingml/2006/table">
            <a:tbl>
              <a:tblPr firstRow="1" bandRow="1">
                <a:solidFill>
                  <a:schemeClr val="bg1">
                    <a:lumMod val="95000"/>
                  </a:schemeClr>
                </a:solidFill>
                <a:tableStyleId>{5C22544A-7EE6-4342-B048-85BDC9FD1C3A}</a:tableStyleId>
              </a:tblPr>
              <a:tblGrid>
                <a:gridCol w="639535">
                  <a:extLst>
                    <a:ext uri="{9D8B030D-6E8A-4147-A177-3AD203B41FA5}">
                      <a16:colId xmlns:a16="http://schemas.microsoft.com/office/drawing/2014/main" val="929352623"/>
                    </a:ext>
                  </a:extLst>
                </a:gridCol>
                <a:gridCol w="5871572">
                  <a:extLst>
                    <a:ext uri="{9D8B030D-6E8A-4147-A177-3AD203B41FA5}">
                      <a16:colId xmlns:a16="http://schemas.microsoft.com/office/drawing/2014/main" val="3745322692"/>
                    </a:ext>
                  </a:extLst>
                </a:gridCol>
                <a:gridCol w="1047750">
                  <a:extLst>
                    <a:ext uri="{9D8B030D-6E8A-4147-A177-3AD203B41FA5}">
                      <a16:colId xmlns:a16="http://schemas.microsoft.com/office/drawing/2014/main" val="3281477248"/>
                    </a:ext>
                  </a:extLst>
                </a:gridCol>
                <a:gridCol w="802820">
                  <a:extLst>
                    <a:ext uri="{9D8B030D-6E8A-4147-A177-3AD203B41FA5}">
                      <a16:colId xmlns:a16="http://schemas.microsoft.com/office/drawing/2014/main" val="241985344"/>
                    </a:ext>
                  </a:extLst>
                </a:gridCol>
                <a:gridCol w="1074964">
                  <a:extLst>
                    <a:ext uri="{9D8B030D-6E8A-4147-A177-3AD203B41FA5}">
                      <a16:colId xmlns:a16="http://schemas.microsoft.com/office/drawing/2014/main" val="280478950"/>
                    </a:ext>
                  </a:extLst>
                </a:gridCol>
                <a:gridCol w="1292678">
                  <a:extLst>
                    <a:ext uri="{9D8B030D-6E8A-4147-A177-3AD203B41FA5}">
                      <a16:colId xmlns:a16="http://schemas.microsoft.com/office/drawing/2014/main" val="3399929366"/>
                    </a:ext>
                  </a:extLst>
                </a:gridCol>
                <a:gridCol w="1463369">
                  <a:extLst>
                    <a:ext uri="{9D8B030D-6E8A-4147-A177-3AD203B41FA5}">
                      <a16:colId xmlns:a16="http://schemas.microsoft.com/office/drawing/2014/main" val="446320533"/>
                    </a:ext>
                  </a:extLst>
                </a:gridCol>
              </a:tblGrid>
              <a:tr h="1205948">
                <a:tc>
                  <a:txBody>
                    <a:bodyPr/>
                    <a:lstStyle/>
                    <a:p>
                      <a:pPr fontAlgn="base" latinLnBrk="0"/>
                      <a:endParaRPr lang="en-US" sz="2000" b="1" cap="none" spc="0">
                        <a:solidFill>
                          <a:schemeClr val="tx1"/>
                        </a:solidFill>
                        <a:effectLst/>
                      </a:endParaRP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fontAlgn="base" latinLnBrk="0"/>
                      <a:r>
                        <a:rPr lang="en-US" sz="2000" b="1" cap="none" spc="0">
                          <a:solidFill>
                            <a:schemeClr val="tx1"/>
                          </a:solidFill>
                          <a:effectLst/>
                        </a:rPr>
                        <a:t>Rating from 1 – 5 with 1 being strongly disagree and 5 being strongly agree </a:t>
                      </a: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fontAlgn="base" latinLnBrk="0"/>
                      <a:r>
                        <a:rPr lang="en-US" sz="2000" b="1" cap="none" spc="0">
                          <a:solidFill>
                            <a:schemeClr val="tx1"/>
                          </a:solidFill>
                          <a:effectLst/>
                        </a:rPr>
                        <a:t>1 </a:t>
                      </a: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fontAlgn="base" latinLnBrk="0"/>
                      <a:r>
                        <a:rPr lang="en-US" sz="2000" b="1" cap="none" spc="0">
                          <a:solidFill>
                            <a:schemeClr val="tx1"/>
                          </a:solidFill>
                          <a:effectLst/>
                        </a:rPr>
                        <a:t>2 </a:t>
                      </a: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fontAlgn="base" latinLnBrk="0"/>
                      <a:r>
                        <a:rPr lang="en-US" sz="2000" b="1" cap="none" spc="0">
                          <a:solidFill>
                            <a:schemeClr val="tx1"/>
                          </a:solidFill>
                          <a:effectLst/>
                        </a:rPr>
                        <a:t>3 </a:t>
                      </a: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fontAlgn="base" latinLnBrk="0"/>
                      <a:r>
                        <a:rPr lang="en-US" sz="2000" b="1" cap="none" spc="0">
                          <a:solidFill>
                            <a:schemeClr val="tx1"/>
                          </a:solidFill>
                          <a:effectLst/>
                        </a:rPr>
                        <a:t>4 </a:t>
                      </a: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fontAlgn="base" latinLnBrk="0"/>
                      <a:r>
                        <a:rPr lang="en-US" sz="2000" b="1" cap="none" spc="0">
                          <a:solidFill>
                            <a:schemeClr val="tx1"/>
                          </a:solidFill>
                          <a:effectLst/>
                        </a:rPr>
                        <a:t>5 </a:t>
                      </a: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6566214"/>
                  </a:ext>
                </a:extLst>
              </a:tr>
              <a:tr h="904460">
                <a:tc>
                  <a:txBody>
                    <a:bodyPr/>
                    <a:lstStyle/>
                    <a:p>
                      <a:pPr fontAlgn="base" latinLnBrk="0"/>
                      <a:r>
                        <a:rPr lang="en-US" sz="2000" cap="none" spc="0">
                          <a:solidFill>
                            <a:schemeClr val="tx1"/>
                          </a:solidFill>
                          <a:effectLst/>
                        </a:rPr>
                        <a:t>A </a:t>
                      </a:r>
                    </a:p>
                  </a:txBody>
                  <a:tcPr marL="60832" marR="217259" marT="17381" marB="130355" anchor="ctr">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base" latinLnBrk="0"/>
                      <a:r>
                        <a:rPr lang="en-US" sz="2000" cap="none" spc="0">
                          <a:solidFill>
                            <a:schemeClr val="tx1"/>
                          </a:solidFill>
                          <a:effectLst/>
                        </a:rPr>
                        <a:t>I have found the experimental drawings to be a new way of working?  </a:t>
                      </a:r>
                    </a:p>
                  </a:txBody>
                  <a:tcPr marL="60832" marR="217259" marT="17381" marB="13035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base" latinLnBrk="0"/>
                      <a:r>
                        <a:rPr lang="en-US" sz="2000" cap="none" spc="0">
                          <a:solidFill>
                            <a:schemeClr val="tx1"/>
                          </a:solidFill>
                          <a:effectLst/>
                        </a:rPr>
                        <a:t>X</a:t>
                      </a:r>
                    </a:p>
                  </a:txBody>
                  <a:tcPr marL="60832" marR="217259" marT="17381" marB="13035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412704463"/>
                  </a:ext>
                </a:extLst>
              </a:tr>
              <a:tr h="904460">
                <a:tc>
                  <a:txBody>
                    <a:bodyPr/>
                    <a:lstStyle/>
                    <a:p>
                      <a:pPr fontAlgn="base" latinLnBrk="0"/>
                      <a:r>
                        <a:rPr lang="en-US" sz="2000" cap="none" spc="0">
                          <a:solidFill>
                            <a:schemeClr val="tx1"/>
                          </a:solidFill>
                          <a:effectLst/>
                        </a:rPr>
                        <a:t>B </a:t>
                      </a:r>
                    </a:p>
                  </a:txBody>
                  <a:tcPr marL="60832" marR="217259" marT="17381" marB="130355"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r>
                        <a:rPr lang="en-US" sz="2000" cap="none" spc="0">
                          <a:solidFill>
                            <a:schemeClr val="tx1"/>
                          </a:solidFill>
                          <a:effectLst/>
                        </a:rPr>
                        <a:t>I understand the thinking behind why we are doing the experimental drawings?  </a:t>
                      </a: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r>
                        <a:rPr lang="en-US" sz="2000" cap="none" spc="0">
                          <a:solidFill>
                            <a:schemeClr val="tx1"/>
                          </a:solidFill>
                          <a:effectLst/>
                        </a:rPr>
                        <a:t>X </a:t>
                      </a: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83633185"/>
                  </a:ext>
                </a:extLst>
              </a:tr>
              <a:tr h="1045154">
                <a:tc>
                  <a:txBody>
                    <a:bodyPr/>
                    <a:lstStyle/>
                    <a:p>
                      <a:pPr fontAlgn="base" latinLnBrk="0"/>
                      <a:r>
                        <a:rPr lang="en-US" sz="2000" cap="none" spc="0">
                          <a:solidFill>
                            <a:schemeClr val="tx1"/>
                          </a:solidFill>
                          <a:effectLst/>
                        </a:rPr>
                        <a:t>C </a:t>
                      </a:r>
                    </a:p>
                  </a:txBody>
                  <a:tcPr marL="60832" marR="217259" marT="17381" marB="130355"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base" latinLnBrk="0"/>
                      <a:r>
                        <a:rPr lang="en-US" sz="2000" cap="none" spc="0">
                          <a:solidFill>
                            <a:schemeClr val="tx1"/>
                          </a:solidFill>
                          <a:effectLst/>
                        </a:rPr>
                        <a:t>I have found the experimental drawings to be generative in new ways of thinking about making my work?  </a:t>
                      </a:r>
                    </a:p>
                  </a:txBody>
                  <a:tcPr marL="60832" marR="217259" marT="17381" marB="13035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base" latinLnBrk="0"/>
                      <a:r>
                        <a:rPr lang="en-US" sz="2000" cap="none" spc="0">
                          <a:solidFill>
                            <a:schemeClr val="tx1"/>
                          </a:solidFill>
                          <a:effectLst/>
                        </a:rPr>
                        <a:t>X </a:t>
                      </a:r>
                    </a:p>
                  </a:txBody>
                  <a:tcPr marL="60832" marR="217259" marT="17381" marB="13035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038416408"/>
                  </a:ext>
                </a:extLst>
              </a:tr>
              <a:tr h="1045154">
                <a:tc>
                  <a:txBody>
                    <a:bodyPr/>
                    <a:lstStyle/>
                    <a:p>
                      <a:pPr fontAlgn="base" latinLnBrk="0"/>
                      <a:r>
                        <a:rPr lang="en-US" sz="2000" cap="none" spc="0">
                          <a:solidFill>
                            <a:schemeClr val="tx1"/>
                          </a:solidFill>
                          <a:effectLst/>
                        </a:rPr>
                        <a:t>D </a:t>
                      </a:r>
                    </a:p>
                  </a:txBody>
                  <a:tcPr marL="60832" marR="217259" marT="17381" marB="130355"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r>
                        <a:rPr lang="en-US" sz="2000" cap="none" spc="0">
                          <a:solidFill>
                            <a:schemeClr val="tx1"/>
                          </a:solidFill>
                          <a:effectLst/>
                        </a:rPr>
                        <a:t>I have found the techniques used in the experimental drawings to be useful in making my work?  </a:t>
                      </a: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r>
                        <a:rPr lang="en-US" sz="2000" cap="none" spc="0">
                          <a:solidFill>
                            <a:schemeClr val="tx1"/>
                          </a:solidFill>
                          <a:effectLst/>
                        </a:rPr>
                        <a:t>X </a:t>
                      </a: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270720660"/>
                  </a:ext>
                </a:extLst>
              </a:tr>
              <a:tr h="803966">
                <a:tc>
                  <a:txBody>
                    <a:bodyPr/>
                    <a:lstStyle/>
                    <a:p>
                      <a:pPr fontAlgn="base" latinLnBrk="0"/>
                      <a:r>
                        <a:rPr lang="en-US" sz="2000" cap="none" spc="0">
                          <a:solidFill>
                            <a:schemeClr val="tx1"/>
                          </a:solidFill>
                          <a:effectLst/>
                        </a:rPr>
                        <a:t>E </a:t>
                      </a:r>
                    </a:p>
                  </a:txBody>
                  <a:tcPr marL="60832" marR="217259" marT="17381" marB="130355"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latinLnBrk="0"/>
                      <a:r>
                        <a:rPr lang="en-US" sz="2000" cap="none" spc="0">
                          <a:solidFill>
                            <a:schemeClr val="tx1"/>
                          </a:solidFill>
                          <a:effectLst/>
                        </a:rPr>
                        <a:t>This way of working has opened new things for my work?  </a:t>
                      </a:r>
                    </a:p>
                  </a:txBody>
                  <a:tcPr marL="60832" marR="217259" marT="17381" marB="1303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latinLnBrk="0"/>
                      <a:r>
                        <a:rPr lang="en-US" sz="2000" cap="none" spc="0">
                          <a:solidFill>
                            <a:schemeClr val="tx1"/>
                          </a:solidFill>
                          <a:effectLst/>
                        </a:rPr>
                        <a:t>X </a:t>
                      </a:r>
                    </a:p>
                  </a:txBody>
                  <a:tcPr marL="60832" marR="217259" marT="17381" marB="1303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008225813"/>
                  </a:ext>
                </a:extLst>
              </a:tr>
            </a:tbl>
          </a:graphicData>
        </a:graphic>
      </p:graphicFrame>
    </p:spTree>
    <p:extLst>
      <p:ext uri="{BB962C8B-B14F-4D97-AF65-F5344CB8AC3E}">
        <p14:creationId xmlns:p14="http://schemas.microsoft.com/office/powerpoint/2010/main" val="427520734"/>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6A8C-B1A0-CE19-F303-E1460364D5CF}"/>
              </a:ext>
            </a:extLst>
          </p:cNvPr>
          <p:cNvSpPr>
            <a:spLocks noGrp="1"/>
          </p:cNvSpPr>
          <p:nvPr>
            <p:ph type="title"/>
          </p:nvPr>
        </p:nvSpPr>
        <p:spPr>
          <a:xfrm>
            <a:off x="-24442" y="-5292"/>
            <a:ext cx="11910204" cy="894243"/>
          </a:xfrm>
        </p:spPr>
        <p:txBody>
          <a:bodyPr/>
          <a:lstStyle/>
          <a:p>
            <a:pPr algn="ctr"/>
            <a:r>
              <a:rPr lang="en-US"/>
              <a:t>Intervention 2: NVC </a:t>
            </a:r>
          </a:p>
        </p:txBody>
      </p:sp>
      <p:sp>
        <p:nvSpPr>
          <p:cNvPr id="3" name="Content Placeholder 2">
            <a:extLst>
              <a:ext uri="{FF2B5EF4-FFF2-40B4-BE49-F238E27FC236}">
                <a16:creationId xmlns:a16="http://schemas.microsoft.com/office/drawing/2014/main" id="{860D948C-822C-1AD7-550E-160E37F5F15A}"/>
              </a:ext>
            </a:extLst>
          </p:cNvPr>
          <p:cNvSpPr>
            <a:spLocks noGrp="1"/>
          </p:cNvSpPr>
          <p:nvPr>
            <p:ph idx="1"/>
          </p:nvPr>
        </p:nvSpPr>
        <p:spPr>
          <a:xfrm>
            <a:off x="526691" y="908470"/>
            <a:ext cx="11061539" cy="5931049"/>
          </a:xfrm>
        </p:spPr>
        <p:txBody>
          <a:bodyPr vert="horz" lIns="91440" tIns="45720" rIns="91440" bIns="45720" rtlCol="0" anchor="t">
            <a:noAutofit/>
          </a:bodyPr>
          <a:lstStyle/>
          <a:p>
            <a:pPr marL="0" indent="0">
              <a:lnSpc>
                <a:spcPct val="110000"/>
              </a:lnSpc>
              <a:buNone/>
            </a:pPr>
            <a:r>
              <a:rPr lang="en-US" sz="2400"/>
              <a:t>The core fundamentals of teaching and learning through NVC</a:t>
            </a:r>
            <a:r>
              <a:rPr lang="en-US" sz="2400">
                <a:ea typeface="+mn-lt"/>
                <a:cs typeface="+mn-lt"/>
              </a:rPr>
              <a:t> are:</a:t>
            </a:r>
          </a:p>
          <a:p>
            <a:pPr>
              <a:lnSpc>
                <a:spcPct val="110000"/>
              </a:lnSpc>
            </a:pPr>
            <a:r>
              <a:rPr lang="en-US" sz="2400">
                <a:ea typeface="+mn-lt"/>
                <a:cs typeface="+mn-lt"/>
              </a:rPr>
              <a:t>Helping students connect with their intrinsic motivations for learning, rather than extrinsic motivators such as reward or punishment. </a:t>
            </a:r>
            <a:endParaRPr lang="en-US" sz="2400"/>
          </a:p>
          <a:p>
            <a:pPr>
              <a:lnSpc>
                <a:spcPct val="110000"/>
              </a:lnSpc>
            </a:pPr>
            <a:r>
              <a:rPr lang="en-US" sz="2400"/>
              <a:t>I applied NVC communication in my conversations with students. For example, an NVC conversation with a student could go as follows:</a:t>
            </a:r>
          </a:p>
          <a:p>
            <a:pPr marL="0" indent="0">
              <a:lnSpc>
                <a:spcPct val="100000"/>
              </a:lnSpc>
              <a:buNone/>
            </a:pPr>
            <a:r>
              <a:rPr lang="en-US" sz="2400"/>
              <a:t>Observation: </a:t>
            </a:r>
            <a:r>
              <a:rPr lang="en-US" sz="2400" i="1"/>
              <a:t>I noticed that you stopped working on this section of your drawing</a:t>
            </a:r>
            <a:r>
              <a:rPr lang="en-US" sz="2400"/>
              <a:t> </a:t>
            </a:r>
          </a:p>
          <a:p>
            <a:pPr marL="0" indent="0">
              <a:lnSpc>
                <a:spcPct val="100000"/>
              </a:lnSpc>
              <a:buNone/>
            </a:pPr>
            <a:r>
              <a:rPr lang="en-US" sz="2400"/>
              <a:t>Feeling: a</a:t>
            </a:r>
            <a:r>
              <a:rPr lang="en-US" sz="2400" i="1"/>
              <a:t>re you feeling frustrated</a:t>
            </a:r>
          </a:p>
          <a:p>
            <a:pPr marL="0" indent="0">
              <a:lnSpc>
                <a:spcPct val="100000"/>
              </a:lnSpc>
              <a:buNone/>
            </a:pPr>
            <a:r>
              <a:rPr lang="en-US" sz="2400"/>
              <a:t>Need: </a:t>
            </a:r>
            <a:r>
              <a:rPr lang="en-US" sz="2400" i="1"/>
              <a:t>because you would like to have figured out a solution by now?  </a:t>
            </a:r>
          </a:p>
          <a:p>
            <a:pPr marL="0" indent="0">
              <a:lnSpc>
                <a:spcPct val="100000"/>
              </a:lnSpc>
              <a:buNone/>
            </a:pPr>
            <a:r>
              <a:rPr lang="en-US" sz="2400"/>
              <a:t>Request: w</a:t>
            </a:r>
            <a:r>
              <a:rPr lang="en-US" sz="2400" i="1"/>
              <a:t>ould you like some help with that problem?  </a:t>
            </a:r>
          </a:p>
          <a:p>
            <a:pPr marL="0" indent="0">
              <a:lnSpc>
                <a:spcPct val="100000"/>
              </a:lnSpc>
              <a:buNone/>
            </a:pPr>
            <a:r>
              <a:rPr lang="en-US" sz="2400"/>
              <a:t>This way of communicating shows empathy and asks the student if they would </a:t>
            </a:r>
            <a:r>
              <a:rPr lang="en-US" sz="2400" i="1"/>
              <a:t>like </a:t>
            </a:r>
            <a:r>
              <a:rPr lang="en-US" sz="2400"/>
              <a:t>help.</a:t>
            </a:r>
            <a:endParaRPr lang="en-US"/>
          </a:p>
          <a:p>
            <a:pPr>
              <a:lnSpc>
                <a:spcPct val="110000"/>
              </a:lnSpc>
            </a:pPr>
            <a:endParaRPr lang="en-US">
              <a:latin typeface="Aptos"/>
              <a:ea typeface="Roboto"/>
              <a:cs typeface="Roboto"/>
            </a:endParaRPr>
          </a:p>
        </p:txBody>
      </p:sp>
    </p:spTree>
    <p:extLst>
      <p:ext uri="{BB962C8B-B14F-4D97-AF65-F5344CB8AC3E}">
        <p14:creationId xmlns:p14="http://schemas.microsoft.com/office/powerpoint/2010/main" val="3372479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6BC8DD5A-2177-6753-E2F9-C07A00190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9CD63D04-F593-90EB-419E-7C18AC069BAD}"/>
              </a:ext>
            </a:extLst>
          </p:cNvPr>
          <p:cNvSpPr>
            <a:spLocks noGrp="1"/>
          </p:cNvSpPr>
          <p:nvPr>
            <p:ph type="title"/>
          </p:nvPr>
        </p:nvSpPr>
        <p:spPr>
          <a:xfrm>
            <a:off x="7090" y="-3174"/>
            <a:ext cx="12177822" cy="884073"/>
          </a:xfrm>
        </p:spPr>
        <p:txBody>
          <a:bodyPr>
            <a:normAutofit/>
          </a:bodyPr>
          <a:lstStyle/>
          <a:p>
            <a:pPr algn="ctr"/>
            <a:r>
              <a:rPr lang="en-US" sz="4000"/>
              <a:t>Student "B" Likert Scale responses to NVC communication</a:t>
            </a:r>
          </a:p>
        </p:txBody>
      </p:sp>
      <p:graphicFrame>
        <p:nvGraphicFramePr>
          <p:cNvPr id="5" name="Content Placeholder 4">
            <a:extLst>
              <a:ext uri="{FF2B5EF4-FFF2-40B4-BE49-F238E27FC236}">
                <a16:creationId xmlns:a16="http://schemas.microsoft.com/office/drawing/2014/main" id="{E93B4EB0-759E-9F93-ED3A-74BEBD390066}"/>
              </a:ext>
            </a:extLst>
          </p:cNvPr>
          <p:cNvGraphicFramePr>
            <a:graphicFrameLocks noGrp="1"/>
          </p:cNvGraphicFramePr>
          <p:nvPr>
            <p:ph idx="1"/>
            <p:extLst>
              <p:ext uri="{D42A27DB-BD31-4B8C-83A1-F6EECF244321}">
                <p14:modId xmlns:p14="http://schemas.microsoft.com/office/powerpoint/2010/main" val="959009482"/>
              </p:ext>
            </p:extLst>
          </p:nvPr>
        </p:nvGraphicFramePr>
        <p:xfrm>
          <a:off x="0" y="848264"/>
          <a:ext cx="12192665" cy="5980992"/>
        </p:xfrm>
        <a:graphic>
          <a:graphicData uri="http://schemas.openxmlformats.org/drawingml/2006/table">
            <a:tbl>
              <a:tblPr firstRow="1" bandRow="1">
                <a:solidFill>
                  <a:schemeClr val="bg1">
                    <a:lumMod val="95000"/>
                  </a:schemeClr>
                </a:solidFill>
                <a:tableStyleId>{5C22544A-7EE6-4342-B048-85BDC9FD1C3A}</a:tableStyleId>
              </a:tblPr>
              <a:tblGrid>
                <a:gridCol w="639535">
                  <a:extLst>
                    <a:ext uri="{9D8B030D-6E8A-4147-A177-3AD203B41FA5}">
                      <a16:colId xmlns:a16="http://schemas.microsoft.com/office/drawing/2014/main" val="929352623"/>
                    </a:ext>
                  </a:extLst>
                </a:gridCol>
                <a:gridCol w="6910191">
                  <a:extLst>
                    <a:ext uri="{9D8B030D-6E8A-4147-A177-3AD203B41FA5}">
                      <a16:colId xmlns:a16="http://schemas.microsoft.com/office/drawing/2014/main" val="3745322692"/>
                    </a:ext>
                  </a:extLst>
                </a:gridCol>
                <a:gridCol w="897697">
                  <a:extLst>
                    <a:ext uri="{9D8B030D-6E8A-4147-A177-3AD203B41FA5}">
                      <a16:colId xmlns:a16="http://schemas.microsoft.com/office/drawing/2014/main" val="3281477248"/>
                    </a:ext>
                  </a:extLst>
                </a:gridCol>
                <a:gridCol w="814191">
                  <a:extLst>
                    <a:ext uri="{9D8B030D-6E8A-4147-A177-3AD203B41FA5}">
                      <a16:colId xmlns:a16="http://schemas.microsoft.com/office/drawing/2014/main" val="241985344"/>
                    </a:ext>
                  </a:extLst>
                </a:gridCol>
                <a:gridCol w="1106464">
                  <a:extLst>
                    <a:ext uri="{9D8B030D-6E8A-4147-A177-3AD203B41FA5}">
                      <a16:colId xmlns:a16="http://schemas.microsoft.com/office/drawing/2014/main" val="280478950"/>
                    </a:ext>
                  </a:extLst>
                </a:gridCol>
                <a:gridCol w="751550">
                  <a:extLst>
                    <a:ext uri="{9D8B030D-6E8A-4147-A177-3AD203B41FA5}">
                      <a16:colId xmlns:a16="http://schemas.microsoft.com/office/drawing/2014/main" val="3399929366"/>
                    </a:ext>
                  </a:extLst>
                </a:gridCol>
                <a:gridCol w="1073037">
                  <a:extLst>
                    <a:ext uri="{9D8B030D-6E8A-4147-A177-3AD203B41FA5}">
                      <a16:colId xmlns:a16="http://schemas.microsoft.com/office/drawing/2014/main" val="446320533"/>
                    </a:ext>
                  </a:extLst>
                </a:gridCol>
              </a:tblGrid>
              <a:tr h="1280066">
                <a:tc>
                  <a:txBody>
                    <a:bodyPr/>
                    <a:lstStyle/>
                    <a:p>
                      <a:pPr fontAlgn="base" latinLnBrk="0"/>
                      <a:endParaRPr lang="en-US" sz="2000" b="1" cap="none" spc="0">
                        <a:solidFill>
                          <a:schemeClr val="tx1"/>
                        </a:solidFill>
                        <a:effectLst/>
                      </a:endParaRP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fontAlgn="base" latinLnBrk="0"/>
                      <a:r>
                        <a:rPr lang="en-US" sz="2000" b="1" cap="none" spc="0">
                          <a:solidFill>
                            <a:schemeClr val="tx1"/>
                          </a:solidFill>
                          <a:effectLst/>
                        </a:rPr>
                        <a:t>Rating from 1 – 5 with 1 being strongly disagree and 5 being strongly agree </a:t>
                      </a: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fontAlgn="base" latinLnBrk="0"/>
                      <a:r>
                        <a:rPr lang="en-US" sz="2000" b="1" cap="none" spc="0">
                          <a:solidFill>
                            <a:schemeClr val="tx1"/>
                          </a:solidFill>
                          <a:effectLst/>
                        </a:rPr>
                        <a:t>1 </a:t>
                      </a: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fontAlgn="base" latinLnBrk="0"/>
                      <a:r>
                        <a:rPr lang="en-US" sz="2000" b="1" cap="none" spc="0">
                          <a:solidFill>
                            <a:schemeClr val="tx1"/>
                          </a:solidFill>
                          <a:effectLst/>
                        </a:rPr>
                        <a:t>2 </a:t>
                      </a: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fontAlgn="base" latinLnBrk="0"/>
                      <a:r>
                        <a:rPr lang="en-US" sz="2000" b="1" cap="none" spc="0">
                          <a:solidFill>
                            <a:schemeClr val="tx1"/>
                          </a:solidFill>
                          <a:effectLst/>
                        </a:rPr>
                        <a:t>3 </a:t>
                      </a: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fontAlgn="base" latinLnBrk="0"/>
                      <a:r>
                        <a:rPr lang="en-US" sz="2000" b="1" cap="none" spc="0">
                          <a:solidFill>
                            <a:schemeClr val="tx1"/>
                          </a:solidFill>
                          <a:effectLst/>
                        </a:rPr>
                        <a:t>4 </a:t>
                      </a: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fontAlgn="base" latinLnBrk="0"/>
                      <a:r>
                        <a:rPr lang="en-US" sz="2000" b="1" cap="none" spc="0">
                          <a:solidFill>
                            <a:schemeClr val="tx1"/>
                          </a:solidFill>
                          <a:effectLst/>
                        </a:rPr>
                        <a:t>5 </a:t>
                      </a:r>
                    </a:p>
                  </a:txBody>
                  <a:tcPr marL="60832" marR="217259" marT="17381" marB="130355"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6566214"/>
                  </a:ext>
                </a:extLst>
              </a:tr>
              <a:tr h="949013">
                <a:tc>
                  <a:txBody>
                    <a:bodyPr/>
                    <a:lstStyle/>
                    <a:p>
                      <a:pPr fontAlgn="base" latinLnBrk="0"/>
                      <a:r>
                        <a:rPr lang="en-US" sz="2000" cap="none" spc="0">
                          <a:solidFill>
                            <a:schemeClr val="tx1"/>
                          </a:solidFill>
                          <a:effectLst/>
                        </a:rPr>
                        <a:t>A </a:t>
                      </a:r>
                    </a:p>
                  </a:txBody>
                  <a:tcPr marL="60832" marR="217259" marT="17381" marB="130355" anchor="ctr">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base" latinLnBrk="0"/>
                      <a:r>
                        <a:rPr lang="en-US" sz="2000" cap="none" spc="0">
                          <a:solidFill>
                            <a:schemeClr val="tx1"/>
                          </a:solidFill>
                          <a:effectLst/>
                        </a:rPr>
                        <a:t>I feel empathetically supported in my studies?  </a:t>
                      </a:r>
                    </a:p>
                  </a:txBody>
                  <a:tcPr marL="60832" marR="217259" marT="17381" marB="13035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fontAlgn="base" latinLnBrk="0"/>
                      <a:r>
                        <a:rPr lang="en-US" sz="2000" cap="none" spc="0">
                          <a:solidFill>
                            <a:schemeClr val="tx1"/>
                          </a:solidFill>
                          <a:effectLst/>
                        </a:rPr>
                        <a:t>X</a:t>
                      </a:r>
                    </a:p>
                  </a:txBody>
                  <a:tcPr marL="60832" marR="217259" marT="17381" marB="13035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412704463"/>
                  </a:ext>
                </a:extLst>
              </a:tr>
              <a:tr h="949013">
                <a:tc>
                  <a:txBody>
                    <a:bodyPr/>
                    <a:lstStyle/>
                    <a:p>
                      <a:pPr fontAlgn="base" latinLnBrk="0"/>
                      <a:r>
                        <a:rPr lang="en-US" sz="2000" cap="none" spc="0">
                          <a:solidFill>
                            <a:schemeClr val="tx1"/>
                          </a:solidFill>
                          <a:effectLst/>
                        </a:rPr>
                        <a:t>B </a:t>
                      </a:r>
                    </a:p>
                  </a:txBody>
                  <a:tcPr marL="60832" marR="217259" marT="17381" marB="130355"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lvl="0">
                        <a:buNone/>
                      </a:pPr>
                      <a:r>
                        <a:rPr lang="en-US" sz="2000" b="0" i="0" u="none" strike="noStrike" cap="none" spc="0" noProof="0">
                          <a:solidFill>
                            <a:schemeClr val="tx1"/>
                          </a:solidFill>
                          <a:effectLst/>
                          <a:latin typeface="Aptos"/>
                        </a:rPr>
                        <a:t>I feel that my tutor made observations rather than judgements when discussing my work?</a:t>
                      </a:r>
                      <a:endParaRPr lang="en-US" b="0" i="0" u="none" strike="noStrike" noProof="0">
                        <a:latin typeface="Aptos"/>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r>
                        <a:rPr lang="en-US" sz="2000" cap="none" spc="0">
                          <a:solidFill>
                            <a:schemeClr val="tx1"/>
                          </a:solidFill>
                          <a:effectLst/>
                        </a:rPr>
                        <a:t>X</a:t>
                      </a: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83633185"/>
                  </a:ext>
                </a:extLst>
              </a:tr>
              <a:tr h="838663">
                <a:tc>
                  <a:txBody>
                    <a:bodyPr/>
                    <a:lstStyle/>
                    <a:p>
                      <a:pPr fontAlgn="base" latinLnBrk="0"/>
                      <a:r>
                        <a:rPr lang="en-US" sz="2000" cap="none" spc="0">
                          <a:solidFill>
                            <a:schemeClr val="tx1"/>
                          </a:solidFill>
                          <a:effectLst/>
                        </a:rPr>
                        <a:t>C </a:t>
                      </a:r>
                    </a:p>
                  </a:txBody>
                  <a:tcPr marL="60832" marR="217259" marT="17381" marB="130355"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lvl="0">
                        <a:buNone/>
                      </a:pPr>
                      <a:r>
                        <a:rPr lang="en-US" sz="2000" b="0" i="0" u="none" strike="noStrike" cap="none" spc="0" noProof="0">
                          <a:solidFill>
                            <a:schemeClr val="tx1"/>
                          </a:solidFill>
                          <a:effectLst/>
                          <a:latin typeface="Aptos"/>
                        </a:rPr>
                        <a:t>I feel more connected to my work by being asked how I feel about my work?</a:t>
                      </a:r>
                      <a:endParaRPr lang="en-US"/>
                    </a:p>
                  </a:txBody>
                  <a:tcPr marL="60832" marR="217259" marT="17381" marB="13035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fontAlgn="base" latinLnBrk="0"/>
                      <a:r>
                        <a:rPr lang="en-US" sz="2000" cap="none" spc="0">
                          <a:solidFill>
                            <a:schemeClr val="tx1"/>
                          </a:solidFill>
                          <a:effectLst/>
                        </a:rPr>
                        <a:t>X</a:t>
                      </a:r>
                    </a:p>
                  </a:txBody>
                  <a:tcPr marL="60832" marR="217259" marT="17381" marB="13035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038416408"/>
                  </a:ext>
                </a:extLst>
              </a:tr>
              <a:tr h="1103503">
                <a:tc>
                  <a:txBody>
                    <a:bodyPr/>
                    <a:lstStyle/>
                    <a:p>
                      <a:pPr fontAlgn="base" latinLnBrk="0"/>
                      <a:r>
                        <a:rPr lang="en-US" sz="2000" cap="none" spc="0">
                          <a:solidFill>
                            <a:schemeClr val="tx1"/>
                          </a:solidFill>
                          <a:effectLst/>
                        </a:rPr>
                        <a:t>D </a:t>
                      </a:r>
                    </a:p>
                  </a:txBody>
                  <a:tcPr marL="60832" marR="217259" marT="17381" marB="130355"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lvl="0" algn="l">
                        <a:lnSpc>
                          <a:spcPct val="100000"/>
                        </a:lnSpc>
                        <a:spcBef>
                          <a:spcPts val="0"/>
                        </a:spcBef>
                        <a:spcAft>
                          <a:spcPts val="0"/>
                        </a:spcAft>
                        <a:buNone/>
                      </a:pPr>
                      <a:r>
                        <a:rPr lang="en-US" sz="2000" b="0" i="0" u="none" strike="noStrike" cap="none" spc="0" noProof="0">
                          <a:solidFill>
                            <a:schemeClr val="tx1"/>
                          </a:solidFill>
                          <a:effectLst/>
                          <a:latin typeface="Aptos"/>
                        </a:rPr>
                        <a:t>I feel more motivated by being asked what I feel about my work rather than being told by my tutor?</a:t>
                      </a:r>
                      <a:endParaRPr lang="en-US" sz="2000" b="0" i="0" u="none" strike="noStrike" cap="none" spc="0" noProof="0">
                        <a:solidFill>
                          <a:srgbClr val="000000"/>
                        </a:solidFill>
                        <a:effectLst/>
                        <a:latin typeface="Aptos"/>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fontAlgn="base" latinLnBrk="0"/>
                      <a:r>
                        <a:rPr lang="en-US" sz="2000" cap="none" spc="0">
                          <a:solidFill>
                            <a:schemeClr val="tx1"/>
                          </a:solidFill>
                          <a:effectLst/>
                        </a:rPr>
                        <a:t>X</a:t>
                      </a:r>
                    </a:p>
                  </a:txBody>
                  <a:tcPr marL="60832" marR="217259" marT="17381" marB="13035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270720660"/>
                  </a:ext>
                </a:extLst>
              </a:tr>
              <a:tr h="860734">
                <a:tc>
                  <a:txBody>
                    <a:bodyPr/>
                    <a:lstStyle/>
                    <a:p>
                      <a:pPr fontAlgn="base" latinLnBrk="0"/>
                      <a:r>
                        <a:rPr lang="en-US" sz="2000" cap="none" spc="0">
                          <a:solidFill>
                            <a:schemeClr val="tx1"/>
                          </a:solidFill>
                          <a:effectLst/>
                        </a:rPr>
                        <a:t>E </a:t>
                      </a:r>
                    </a:p>
                  </a:txBody>
                  <a:tcPr marL="60832" marR="217259" marT="17381" marB="130355"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latinLnBrk="0"/>
                      <a:r>
                        <a:rPr lang="en-US" sz="2000" cap="none" spc="0">
                          <a:solidFill>
                            <a:schemeClr val="tx1"/>
                          </a:solidFill>
                          <a:effectLst/>
                        </a:rPr>
                        <a:t>This way of communicating has opened new things for my work?  </a:t>
                      </a:r>
                    </a:p>
                  </a:txBody>
                  <a:tcPr marL="60832" marR="217259" marT="17381" marB="1303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latinLnBrk="0"/>
                      <a:r>
                        <a:rPr lang="en-US" sz="2000" cap="none" spc="0">
                          <a:solidFill>
                            <a:schemeClr val="tx1"/>
                          </a:solidFill>
                          <a:effectLst/>
                        </a:rPr>
                        <a:t>X</a:t>
                      </a:r>
                      <a:endParaRPr lang="en-US"/>
                    </a:p>
                  </a:txBody>
                  <a:tcPr marL="60832" marR="217259" marT="17381" marB="1303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latinLnBrk="0"/>
                      <a:endParaRPr lang="en-US" sz="2000" cap="none" spc="0">
                        <a:solidFill>
                          <a:schemeClr val="tx1"/>
                        </a:solidFill>
                        <a:effectLst/>
                      </a:endParaRPr>
                    </a:p>
                  </a:txBody>
                  <a:tcPr marL="60832" marR="217259" marT="17381" marB="1303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008225813"/>
                  </a:ext>
                </a:extLst>
              </a:tr>
            </a:tbl>
          </a:graphicData>
        </a:graphic>
      </p:graphicFrame>
    </p:spTree>
    <p:extLst>
      <p:ext uri="{BB962C8B-B14F-4D97-AF65-F5344CB8AC3E}">
        <p14:creationId xmlns:p14="http://schemas.microsoft.com/office/powerpoint/2010/main" val="331542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530A-F8C0-58D4-77EB-150002526E42}"/>
              </a:ext>
            </a:extLst>
          </p:cNvPr>
          <p:cNvSpPr>
            <a:spLocks noGrp="1"/>
          </p:cNvSpPr>
          <p:nvPr>
            <p:ph type="title"/>
          </p:nvPr>
        </p:nvSpPr>
        <p:spPr>
          <a:xfrm>
            <a:off x="838200" y="-2268"/>
            <a:ext cx="10472468" cy="865488"/>
          </a:xfrm>
        </p:spPr>
        <p:txBody>
          <a:bodyPr/>
          <a:lstStyle/>
          <a:p>
            <a:pPr algn="ctr"/>
            <a:r>
              <a:rPr lang="en-US"/>
              <a:t>Student "J" Feedback via email interview</a:t>
            </a:r>
          </a:p>
        </p:txBody>
      </p:sp>
      <p:sp>
        <p:nvSpPr>
          <p:cNvPr id="3" name="Content Placeholder 2">
            <a:extLst>
              <a:ext uri="{FF2B5EF4-FFF2-40B4-BE49-F238E27FC236}">
                <a16:creationId xmlns:a16="http://schemas.microsoft.com/office/drawing/2014/main" id="{10B23B46-7EE3-4B03-2F89-75A02D8CC998}"/>
              </a:ext>
            </a:extLst>
          </p:cNvPr>
          <p:cNvSpPr>
            <a:spLocks noGrp="1"/>
          </p:cNvSpPr>
          <p:nvPr>
            <p:ph idx="1"/>
          </p:nvPr>
        </p:nvSpPr>
        <p:spPr>
          <a:xfrm>
            <a:off x="602738" y="1066406"/>
            <a:ext cx="10991850" cy="5651765"/>
          </a:xfrm>
        </p:spPr>
        <p:txBody>
          <a:bodyPr vert="horz" lIns="91440" tIns="45720" rIns="91440" bIns="45720" rtlCol="0" anchor="t">
            <a:noAutofit/>
          </a:bodyPr>
          <a:lstStyle/>
          <a:p>
            <a:pPr marL="0" indent="0">
              <a:buNone/>
            </a:pPr>
            <a:r>
              <a:rPr lang="en-US" sz="2200">
                <a:ea typeface="+mn-lt"/>
                <a:cs typeface="+mn-lt"/>
              </a:rPr>
              <a:t>T: How did you find the experimental drawing warmups at the start of sessions? Did they influence the observational drawing that you made afterwards? </a:t>
            </a:r>
            <a:endParaRPr lang="en-US" sz="2200"/>
          </a:p>
          <a:p>
            <a:pPr marL="0" indent="0">
              <a:buNone/>
            </a:pPr>
            <a:r>
              <a:rPr lang="en-US" sz="2200" b="1"/>
              <a:t>J: The first session of experimental drawings was challenging, but by the next session I found them to be a fun and interesting experience. I often choose to use the experimental drawing techniques in my paintings as well if I am a little stuck or unsure how to make something.</a:t>
            </a:r>
          </a:p>
          <a:p>
            <a:pPr marL="0" indent="0">
              <a:buNone/>
            </a:pPr>
            <a:r>
              <a:rPr lang="en-US" sz="2200">
                <a:ea typeface="+mn-lt"/>
                <a:cs typeface="+mn-lt"/>
              </a:rPr>
              <a:t>T: How do you feel being asked to learn by looking?  </a:t>
            </a:r>
            <a:endParaRPr lang="en-US" sz="2200"/>
          </a:p>
          <a:p>
            <a:pPr marL="0" indent="0">
              <a:buNone/>
            </a:pPr>
            <a:r>
              <a:rPr lang="en-US" sz="2200" b="1"/>
              <a:t>J: It has helped me to feel connected to what I was making, and I was able to work for a much longer time on each work. Being asked to look more meant there was more to work with in each still life painting and drawing that I made which I really enjoyed.</a:t>
            </a:r>
          </a:p>
          <a:p>
            <a:pPr marL="0" indent="0">
              <a:buNone/>
            </a:pPr>
            <a:r>
              <a:rPr lang="en-US" sz="2200">
                <a:ea typeface="+mn-lt"/>
                <a:cs typeface="+mn-lt"/>
              </a:rPr>
              <a:t>T: Looking at your drawings and your work, how do you feel your work has changed with this way of looking and making?</a:t>
            </a:r>
          </a:p>
          <a:p>
            <a:pPr marL="0" indent="0">
              <a:buNone/>
            </a:pPr>
            <a:r>
              <a:rPr lang="en-US" sz="2200" b="1"/>
              <a:t>J: I feel much more confident with my work, and in these sessions, I have made my best work so far. I think this is because I am thinking about how to describe each object that I make rather than judging how well I am copying it. I enjoy working this way too and I feel more responsible for my own work!</a:t>
            </a:r>
          </a:p>
        </p:txBody>
      </p:sp>
    </p:spTree>
    <p:extLst>
      <p:ext uri="{BB962C8B-B14F-4D97-AF65-F5344CB8AC3E}">
        <p14:creationId xmlns:p14="http://schemas.microsoft.com/office/powerpoint/2010/main" val="16501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21A15-F183-34FB-4D59-03623B7CEC9C}"/>
              </a:ext>
            </a:extLst>
          </p:cNvPr>
          <p:cNvSpPr>
            <a:spLocks noGrp="1"/>
          </p:cNvSpPr>
          <p:nvPr>
            <p:ph type="title"/>
          </p:nvPr>
        </p:nvSpPr>
        <p:spPr>
          <a:xfrm>
            <a:off x="806450" y="4178"/>
            <a:ext cx="10579100" cy="1145647"/>
          </a:xfrm>
        </p:spPr>
        <p:txBody>
          <a:bodyPr/>
          <a:lstStyle/>
          <a:p>
            <a:pPr algn="ctr"/>
            <a:r>
              <a:rPr lang="en-US" dirty="0"/>
              <a:t>Evaluation</a:t>
            </a:r>
            <a:r>
              <a:rPr lang="en-US"/>
              <a:t> or Observations</a:t>
            </a:r>
          </a:p>
        </p:txBody>
      </p:sp>
      <p:sp>
        <p:nvSpPr>
          <p:cNvPr id="4" name="Content Placeholder 2">
            <a:extLst>
              <a:ext uri="{FF2B5EF4-FFF2-40B4-BE49-F238E27FC236}">
                <a16:creationId xmlns:a16="http://schemas.microsoft.com/office/drawing/2014/main" id="{A0E98563-046F-8DC1-4BFE-56B2B082274A}"/>
              </a:ext>
            </a:extLst>
          </p:cNvPr>
          <p:cNvSpPr>
            <a:spLocks noGrp="1"/>
          </p:cNvSpPr>
          <p:nvPr/>
        </p:nvSpPr>
        <p:spPr>
          <a:xfrm>
            <a:off x="849931" y="1363335"/>
            <a:ext cx="10562012" cy="4833972"/>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a:t>The experimental drawings have enabled students to feel more comfortable with their work being less representationally accurate. My selection of the objects themselves is important, the objects must have some ambiguity to them when held blindly e.g. not be a pinecone. Students have always preferred the 3 experimental drawings where they have the limitations in place and have often used these in their other work.</a:t>
            </a:r>
          </a:p>
          <a:p>
            <a:pPr>
              <a:lnSpc>
                <a:spcPct val="120000"/>
              </a:lnSpc>
            </a:pPr>
            <a:r>
              <a:rPr lang="en-US" sz="2400">
                <a:ea typeface="+mn-lt"/>
                <a:cs typeface="+mn-lt"/>
              </a:rPr>
              <a:t>The implications of the NVC intervention are more tangential. I feel that from the conversations that I have with students and the feedback that there has been a clear shift in how we communicate. These shifts have allowed students </a:t>
            </a:r>
            <a:r>
              <a:rPr lang="en-US" sz="2400" err="1">
                <a:ea typeface="+mn-lt"/>
                <a:cs typeface="+mn-lt"/>
              </a:rPr>
              <a:t>Rtheir</a:t>
            </a:r>
            <a:r>
              <a:rPr lang="en-US" sz="2400">
                <a:ea typeface="+mn-lt"/>
                <a:cs typeface="+mn-lt"/>
              </a:rPr>
              <a:t> own feelings when observing their work. </a:t>
            </a:r>
          </a:p>
          <a:p>
            <a:pPr>
              <a:lnSpc>
                <a:spcPct val="120000"/>
              </a:lnSpc>
            </a:pPr>
            <a:r>
              <a:rPr lang="en-US" sz="2400"/>
              <a:t>The combination of the technical and cognitive shifts from the experimental drawings has worked alongside the NVC communication to help students to work with more self-awareness and to make work with more engagement and confidence.</a:t>
            </a:r>
          </a:p>
          <a:p>
            <a:pPr marL="0" indent="0">
              <a:buNone/>
            </a:pPr>
            <a:r>
              <a:rPr lang="en-US" sz="2400">
                <a:ea typeface="+mn-lt"/>
                <a:cs typeface="+mn-lt"/>
              </a:rPr>
              <a:t> </a:t>
            </a:r>
          </a:p>
          <a:p>
            <a:pPr>
              <a:lnSpc>
                <a:spcPct val="110000"/>
              </a:lnSpc>
            </a:pPr>
            <a:endParaRPr lang="en-US" sz="2400"/>
          </a:p>
        </p:txBody>
      </p:sp>
    </p:spTree>
    <p:extLst>
      <p:ext uri="{BB962C8B-B14F-4D97-AF65-F5344CB8AC3E}">
        <p14:creationId xmlns:p14="http://schemas.microsoft.com/office/powerpoint/2010/main" val="287494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D41C-31EB-9D94-2647-803ACE58F29C}"/>
              </a:ext>
            </a:extLst>
          </p:cNvPr>
          <p:cNvSpPr>
            <a:spLocks noGrp="1"/>
          </p:cNvSpPr>
          <p:nvPr>
            <p:ph type="title"/>
          </p:nvPr>
        </p:nvSpPr>
        <p:spPr>
          <a:xfrm>
            <a:off x="640896" y="31894"/>
            <a:ext cx="10515600" cy="814861"/>
          </a:xfrm>
        </p:spPr>
        <p:txBody>
          <a:bodyPr>
            <a:normAutofit/>
          </a:bodyPr>
          <a:lstStyle/>
          <a:p>
            <a:pPr algn="ctr"/>
            <a:r>
              <a:rPr lang="en-US" sz="3600"/>
              <a:t>Teaching Positionality post PGCERT</a:t>
            </a:r>
          </a:p>
        </p:txBody>
      </p:sp>
      <p:sp>
        <p:nvSpPr>
          <p:cNvPr id="3" name="Content Placeholder 2">
            <a:extLst>
              <a:ext uri="{FF2B5EF4-FFF2-40B4-BE49-F238E27FC236}">
                <a16:creationId xmlns:a16="http://schemas.microsoft.com/office/drawing/2014/main" id="{ACF689C0-BDE5-3497-B1F5-F64D50574C83}"/>
              </a:ext>
            </a:extLst>
          </p:cNvPr>
          <p:cNvSpPr>
            <a:spLocks noGrp="1"/>
          </p:cNvSpPr>
          <p:nvPr>
            <p:ph idx="1"/>
          </p:nvPr>
        </p:nvSpPr>
        <p:spPr>
          <a:xfrm>
            <a:off x="218005" y="796777"/>
            <a:ext cx="11704751" cy="6052482"/>
          </a:xfrm>
        </p:spPr>
        <p:txBody>
          <a:bodyPr vert="horz" lIns="91440" tIns="45720" rIns="91440" bIns="45720" rtlCol="0" anchor="t">
            <a:noAutofit/>
          </a:bodyPr>
          <a:lstStyle/>
          <a:p>
            <a:pPr marL="0" indent="0">
              <a:lnSpc>
                <a:spcPct val="120000"/>
              </a:lnSpc>
              <a:buNone/>
            </a:pPr>
            <a:r>
              <a:rPr lang="en-US" sz="2200">
                <a:ea typeface="+mn-lt"/>
                <a:cs typeface="+mn-lt"/>
              </a:rPr>
              <a:t>Our education system historically is based on a form of retributive justice. Where we are judged as right or wrong, good or bad, creating a system where we feel that when we are in line with these rules, we deserve to be rewarded or punished accordingly. This kind of system is a basis for violence. </a:t>
            </a:r>
          </a:p>
          <a:p>
            <a:pPr marL="0" indent="0">
              <a:lnSpc>
                <a:spcPct val="120000"/>
              </a:lnSpc>
              <a:buNone/>
            </a:pPr>
            <a:r>
              <a:rPr lang="en-US" sz="2200">
                <a:ea typeface="+mn-lt"/>
                <a:cs typeface="+mn-lt"/>
              </a:rPr>
              <a:t>This system makes connection and empathy less within our reach. It creates a system where we are in competition with one another, instead of working together and enjoying contributing to each other's goals and journeys. It makes it harder to access what is </a:t>
            </a:r>
            <a:r>
              <a:rPr lang="en-US" sz="2200" i="1">
                <a:ea typeface="+mn-lt"/>
                <a:cs typeface="+mn-lt"/>
              </a:rPr>
              <a:t>alive </a:t>
            </a:r>
            <a:r>
              <a:rPr lang="en-US" sz="2200">
                <a:ea typeface="+mn-lt"/>
                <a:cs typeface="+mn-lt"/>
              </a:rPr>
              <a:t>in each of us. It is a system that makes it harder to have </a:t>
            </a:r>
            <a:r>
              <a:rPr lang="en-US" sz="2200" i="1">
                <a:ea typeface="+mn-lt"/>
                <a:cs typeface="+mn-lt"/>
              </a:rPr>
              <a:t>shared </a:t>
            </a:r>
            <a:r>
              <a:rPr lang="en-US" sz="2200">
                <a:ea typeface="+mn-lt"/>
                <a:cs typeface="+mn-lt"/>
              </a:rPr>
              <a:t>values.</a:t>
            </a:r>
            <a:endParaRPr lang="en-US" sz="2200"/>
          </a:p>
          <a:p>
            <a:pPr marL="0" indent="0">
              <a:lnSpc>
                <a:spcPct val="120000"/>
              </a:lnSpc>
              <a:buNone/>
            </a:pPr>
            <a:r>
              <a:rPr lang="en-US" sz="2200">
                <a:ea typeface="+mn-lt"/>
                <a:cs typeface="+mn-lt"/>
              </a:rPr>
              <a:t>It stops us developing a connection to our feelings. Feelings are an integral part of what makes us human. Developing a literacy to access these feelings allows us to develop who we are, which is what I want to help students to access.</a:t>
            </a:r>
          </a:p>
          <a:p>
            <a:pPr marL="0" indent="0">
              <a:lnSpc>
                <a:spcPct val="120000"/>
              </a:lnSpc>
              <a:buNone/>
            </a:pPr>
            <a:r>
              <a:rPr lang="en-US" sz="2200">
                <a:ea typeface="+mn-lt"/>
                <a:cs typeface="+mn-lt"/>
              </a:rPr>
              <a:t>I believe that connection is the key, when I am </a:t>
            </a:r>
            <a:r>
              <a:rPr lang="en-US" sz="2200" i="1">
                <a:ea typeface="+mn-lt"/>
                <a:cs typeface="+mn-lt"/>
              </a:rPr>
              <a:t>grounded</a:t>
            </a:r>
            <a:r>
              <a:rPr lang="en-US" sz="2200">
                <a:ea typeface="+mn-lt"/>
                <a:cs typeface="+mn-lt"/>
              </a:rPr>
              <a:t> or connected with myself, I can connect to the subject I am teaching, with my students, so that students can learn to weave a world for themselves. </a:t>
            </a:r>
            <a:endParaRPr lang="en-US" sz="2200"/>
          </a:p>
        </p:txBody>
      </p:sp>
    </p:spTree>
    <p:extLst>
      <p:ext uri="{BB962C8B-B14F-4D97-AF65-F5344CB8AC3E}">
        <p14:creationId xmlns:p14="http://schemas.microsoft.com/office/powerpoint/2010/main" val="277259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CF24-3DCC-89F1-9CEF-887EF23F5040}"/>
              </a:ext>
            </a:extLst>
          </p:cNvPr>
          <p:cNvSpPr>
            <a:spLocks noGrp="1"/>
          </p:cNvSpPr>
          <p:nvPr>
            <p:ph type="title"/>
          </p:nvPr>
        </p:nvSpPr>
        <p:spPr>
          <a:xfrm>
            <a:off x="838200" y="3367"/>
            <a:ext cx="10330873" cy="971503"/>
          </a:xfrm>
        </p:spPr>
        <p:txBody>
          <a:bodyPr/>
          <a:lstStyle/>
          <a:p>
            <a:pPr algn="ctr"/>
            <a:r>
              <a:rPr lang="en-US" dirty="0"/>
              <a:t>Bibliography</a:t>
            </a:r>
          </a:p>
        </p:txBody>
      </p:sp>
      <p:sp>
        <p:nvSpPr>
          <p:cNvPr id="3" name="Content Placeholder 2">
            <a:extLst>
              <a:ext uri="{FF2B5EF4-FFF2-40B4-BE49-F238E27FC236}">
                <a16:creationId xmlns:a16="http://schemas.microsoft.com/office/drawing/2014/main" id="{F0FA915C-F763-F86F-A694-A328ABDFA297}"/>
              </a:ext>
            </a:extLst>
          </p:cNvPr>
          <p:cNvSpPr>
            <a:spLocks noGrp="1"/>
          </p:cNvSpPr>
          <p:nvPr>
            <p:ph idx="1"/>
          </p:nvPr>
        </p:nvSpPr>
        <p:spPr>
          <a:xfrm>
            <a:off x="653473" y="978958"/>
            <a:ext cx="11362266" cy="5913822"/>
          </a:xfrm>
        </p:spPr>
        <p:txBody>
          <a:bodyPr vert="horz" lIns="91440" tIns="45720" rIns="91440" bIns="45720" rtlCol="0" anchor="t">
            <a:normAutofit/>
          </a:bodyPr>
          <a:lstStyle/>
          <a:p>
            <a:pPr marL="514350" indent="-514350">
              <a:buAutoNum type="arabicPeriod"/>
            </a:pPr>
            <a:r>
              <a:rPr lang="en-US" sz="1600">
                <a:ea typeface="+mn-lt"/>
                <a:cs typeface="+mn-lt"/>
              </a:rPr>
              <a:t>Girardin,McKayla. </a:t>
            </a:r>
            <a:r>
              <a:rPr lang="en-US" sz="1600" i="1">
                <a:ea typeface="+mn-lt"/>
                <a:cs typeface="+mn-lt"/>
              </a:rPr>
              <a:t>What is Qualitive Research? </a:t>
            </a:r>
            <a:r>
              <a:rPr lang="en-US" sz="1600" dirty="0">
                <a:ea typeface="+mn-lt"/>
                <a:cs typeface="+mn-lt"/>
                <a:hlinkClick r:id="rId2"/>
              </a:rPr>
              <a:t>https://www.theforage.com/blog/skills/what-is-qualitative-research</a:t>
            </a:r>
            <a:r>
              <a:rPr lang="en-US" sz="1600" dirty="0">
                <a:ea typeface="+mn-lt"/>
                <a:cs typeface="+mn-lt"/>
              </a:rPr>
              <a:t>, accessed on 20/12/2024</a:t>
            </a:r>
            <a:endParaRPr lang="en-US" sz="1600"/>
          </a:p>
          <a:p>
            <a:pPr marL="514350" indent="-514350">
              <a:buAutoNum type="arabicPeriod"/>
            </a:pPr>
            <a:r>
              <a:rPr lang="en-US" sz="1600">
                <a:ea typeface="+mn-lt"/>
                <a:cs typeface="+mn-lt"/>
              </a:rPr>
              <a:t>Freire, Paulo. (1970) </a:t>
            </a:r>
            <a:r>
              <a:rPr lang="en-US" sz="1600" i="1" dirty="0">
                <a:ea typeface="+mn-lt"/>
                <a:cs typeface="+mn-lt"/>
              </a:rPr>
              <a:t>Pedagogy of the Oppressed,</a:t>
            </a:r>
            <a:r>
              <a:rPr lang="en-US" sz="1600" dirty="0">
                <a:ea typeface="+mn-lt"/>
                <a:cs typeface="+mn-lt"/>
              </a:rPr>
              <a:t> New York: Bloomsbury Academic. (eBook in library) </a:t>
            </a:r>
          </a:p>
          <a:p>
            <a:pPr marL="514350" indent="-514350">
              <a:buAutoNum type="arabicPeriod"/>
            </a:pPr>
            <a:r>
              <a:rPr lang="en-US" sz="1600"/>
              <a:t>Bury, </a:t>
            </a:r>
            <a:r>
              <a:rPr lang="en-US" sz="1600">
                <a:ea typeface="+mn-lt"/>
                <a:cs typeface="+mn-lt"/>
              </a:rPr>
              <a:t>James. </a:t>
            </a:r>
            <a:r>
              <a:rPr lang="en-US" sz="1600" i="1" dirty="0">
                <a:ea typeface="+mn-lt"/>
                <a:cs typeface="+mn-lt"/>
              </a:rPr>
              <a:t>Non‐Hierarchical Learning: Sharing Knowledge, Power and Outcomes, </a:t>
            </a:r>
            <a:r>
              <a:rPr lang="en-US" sz="1600" dirty="0">
                <a:ea typeface="+mn-lt"/>
                <a:cs typeface="+mn-lt"/>
                <a:hlinkClick r:id="rId3"/>
              </a:rPr>
              <a:t>https://core.ac.uk/download/pdf/153536466.pdf</a:t>
            </a:r>
            <a:r>
              <a:rPr lang="en-US" sz="1600" dirty="0">
                <a:ea typeface="+mn-lt"/>
                <a:cs typeface="+mn-lt"/>
              </a:rPr>
              <a:t>, accessed on 27/12/2024</a:t>
            </a:r>
            <a:endParaRPr lang="en-US" sz="1600" dirty="0"/>
          </a:p>
          <a:p>
            <a:pPr marL="514350" indent="-514350">
              <a:buAutoNum type="arabicPeriod"/>
            </a:pPr>
            <a:r>
              <a:rPr lang="en-US" sz="1600">
                <a:ea typeface="+mn-lt"/>
                <a:cs typeface="+mn-lt"/>
              </a:rPr>
              <a:t>Carolyn S. Ellis and Arthur P. Bochner, </a:t>
            </a:r>
            <a:r>
              <a:rPr lang="en-US" sz="1600" i="1" dirty="0">
                <a:ea typeface="+mn-lt"/>
                <a:cs typeface="+mn-lt"/>
              </a:rPr>
              <a:t>Analyzing Analytic Autoethnography An Autopsy, </a:t>
            </a:r>
            <a:r>
              <a:rPr lang="en-US" sz="1600" dirty="0">
                <a:ea typeface="+mn-lt"/>
                <a:cs typeface="+mn-lt"/>
              </a:rPr>
              <a:t>Journal of Contemporary Ethnography, Volume 35 Number 4, August 2006</a:t>
            </a:r>
            <a:endParaRPr lang="en-US" sz="1600" dirty="0"/>
          </a:p>
          <a:p>
            <a:pPr marL="514350" indent="-514350">
              <a:buAutoNum type="arabicPeriod"/>
            </a:pPr>
            <a:r>
              <a:rPr lang="en-US" sz="1600"/>
              <a:t>Rosenberg, Marshall.</a:t>
            </a:r>
            <a:r>
              <a:rPr lang="en-US" sz="1600" i="1"/>
              <a:t> Non-Violent Communication Training: Authority: Respect vs Fear,</a:t>
            </a:r>
            <a:r>
              <a:rPr lang="en-US" sz="1600" dirty="0"/>
              <a:t> </a:t>
            </a:r>
            <a:r>
              <a:rPr lang="en-US" sz="1600" dirty="0">
                <a:ea typeface="+mn-lt"/>
                <a:cs typeface="+mn-lt"/>
                <a:hlinkClick r:id="rId4"/>
              </a:rPr>
              <a:t>https://open.spotify.com/show/3jPpnalv97b9ky9BB5DCAA</a:t>
            </a:r>
            <a:r>
              <a:rPr lang="en-US" sz="1600" dirty="0">
                <a:ea typeface="+mn-lt"/>
                <a:cs typeface="+mn-lt"/>
              </a:rPr>
              <a:t>, </a:t>
            </a:r>
            <a:r>
              <a:rPr lang="en-US" sz="1600" dirty="0"/>
              <a:t>3 February 2020, accessed on:</a:t>
            </a:r>
            <a:r>
              <a:rPr lang="en-US" sz="1600"/>
              <a:t> 10 November</a:t>
            </a:r>
            <a:endParaRPr lang="en-US" sz="1600" i="1" err="1"/>
          </a:p>
          <a:p>
            <a:pPr marL="0" indent="0">
              <a:buNone/>
            </a:pPr>
            <a:endParaRPr lang="en-US" sz="1600" i="1"/>
          </a:p>
          <a:p>
            <a:pPr marL="0" indent="0">
              <a:buNone/>
            </a:pPr>
            <a:endParaRPr lang="en-US" sz="1600" i="1"/>
          </a:p>
          <a:p>
            <a:pPr marL="0" indent="0">
              <a:buNone/>
            </a:pPr>
            <a:endParaRPr lang="en-US" sz="1600"/>
          </a:p>
          <a:p>
            <a:pPr marL="514350" indent="-514350">
              <a:buAutoNum type="arabicPeriod"/>
            </a:pPr>
            <a:endParaRPr lang="en-US" sz="1600"/>
          </a:p>
        </p:txBody>
      </p:sp>
    </p:spTree>
    <p:extLst>
      <p:ext uri="{BB962C8B-B14F-4D97-AF65-F5344CB8AC3E}">
        <p14:creationId xmlns:p14="http://schemas.microsoft.com/office/powerpoint/2010/main" val="263799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29FB-DA49-FF77-799F-8A9C1EDA4E49}"/>
              </a:ext>
            </a:extLst>
          </p:cNvPr>
          <p:cNvSpPr>
            <a:spLocks noGrp="1"/>
          </p:cNvSpPr>
          <p:nvPr>
            <p:ph type="title"/>
          </p:nvPr>
        </p:nvSpPr>
        <p:spPr>
          <a:xfrm>
            <a:off x="838200" y="-2268"/>
            <a:ext cx="10515600" cy="1325563"/>
          </a:xfrm>
        </p:spPr>
        <p:txBody>
          <a:bodyPr/>
          <a:lstStyle/>
          <a:p>
            <a:pPr algn="ctr"/>
            <a:r>
              <a:rPr lang="en-US"/>
              <a:t>Project environment </a:t>
            </a:r>
          </a:p>
        </p:txBody>
      </p:sp>
      <p:sp>
        <p:nvSpPr>
          <p:cNvPr id="3" name="Content Placeholder 2">
            <a:extLst>
              <a:ext uri="{FF2B5EF4-FFF2-40B4-BE49-F238E27FC236}">
                <a16:creationId xmlns:a16="http://schemas.microsoft.com/office/drawing/2014/main" id="{B6A97387-2278-D329-CF78-295D52CC1ADD}"/>
              </a:ext>
            </a:extLst>
          </p:cNvPr>
          <p:cNvSpPr>
            <a:spLocks noGrp="1"/>
          </p:cNvSpPr>
          <p:nvPr>
            <p:ph idx="1"/>
          </p:nvPr>
        </p:nvSpPr>
        <p:spPr>
          <a:xfrm>
            <a:off x="689586" y="1288052"/>
            <a:ext cx="10814957" cy="5358030"/>
          </a:xfrm>
        </p:spPr>
        <p:txBody>
          <a:bodyPr vert="horz" lIns="91440" tIns="45720" rIns="91440" bIns="45720" rtlCol="0" anchor="t">
            <a:noAutofit/>
          </a:bodyPr>
          <a:lstStyle/>
          <a:p>
            <a:pPr marL="571500" indent="-342900">
              <a:lnSpc>
                <a:spcPct val="120000"/>
              </a:lnSpc>
            </a:pPr>
            <a:r>
              <a:rPr lang="en-US" sz="2400"/>
              <a:t>At the start of this academic year, I unexpectedly lost my teaching hours on CCW Foundation due to the merging of CSM and CCW Foundation and the cutting of all staff outside of the "entitlement" time frames. </a:t>
            </a:r>
            <a:endParaRPr lang="en-US"/>
          </a:p>
          <a:p>
            <a:pPr marL="571500" indent="-342900">
              <a:lnSpc>
                <a:spcPct val="120000"/>
              </a:lnSpc>
            </a:pPr>
            <a:r>
              <a:rPr lang="en-US" sz="2400"/>
              <a:t>I have been running short courses with UAL and at City Academy but mostly, I have been teaching drawing and painting at Sunny Art Centre in a one-to-one capacity, helping students to build portfolios for BA applications. </a:t>
            </a:r>
          </a:p>
          <a:p>
            <a:pPr marL="571500" indent="-342900">
              <a:lnSpc>
                <a:spcPct val="120000"/>
              </a:lnSpc>
            </a:pPr>
            <a:r>
              <a:rPr lang="en-US" sz="2400"/>
              <a:t>At Sunny Arts, the teaching model is a lot more traditional and instructive.</a:t>
            </a:r>
            <a:r>
              <a:rPr lang="en-US" sz="2400" i="1"/>
              <a:t> </a:t>
            </a:r>
            <a:r>
              <a:rPr lang="en-US" sz="2400"/>
              <a:t>The teaching model I prefer and have been part of at CCW is an </a:t>
            </a:r>
            <a:r>
              <a:rPr lang="en-US" sz="2400" i="1"/>
              <a:t>active learning </a:t>
            </a:r>
            <a:r>
              <a:rPr lang="en-US" sz="2400"/>
              <a:t>model. Encountering this more traditional teaching environment at Sunny Arts has been an interesting and challenging experience and has helped me to further define my teaching practice.</a:t>
            </a:r>
            <a:endParaRPr lang="en-US"/>
          </a:p>
          <a:p>
            <a:endParaRPr lang="en-US"/>
          </a:p>
          <a:p>
            <a:pPr marL="0" indent="0">
              <a:buNone/>
            </a:pPr>
            <a:endParaRPr lang="en-US"/>
          </a:p>
        </p:txBody>
      </p:sp>
    </p:spTree>
    <p:extLst>
      <p:ext uri="{BB962C8B-B14F-4D97-AF65-F5344CB8AC3E}">
        <p14:creationId xmlns:p14="http://schemas.microsoft.com/office/powerpoint/2010/main" val="1303831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F054-E3B0-1AE9-D64C-25A581EFF1B6}"/>
              </a:ext>
            </a:extLst>
          </p:cNvPr>
          <p:cNvSpPr>
            <a:spLocks noGrp="1"/>
          </p:cNvSpPr>
          <p:nvPr>
            <p:ph type="title"/>
          </p:nvPr>
        </p:nvSpPr>
        <p:spPr>
          <a:xfrm>
            <a:off x="838200" y="338"/>
            <a:ext cx="9934236" cy="709938"/>
          </a:xfrm>
        </p:spPr>
        <p:txBody>
          <a:bodyPr/>
          <a:lstStyle/>
          <a:p>
            <a:pPr algn="ctr"/>
            <a:r>
              <a:rPr lang="en-US" dirty="0"/>
              <a:t>References</a:t>
            </a:r>
          </a:p>
        </p:txBody>
      </p:sp>
      <p:sp>
        <p:nvSpPr>
          <p:cNvPr id="3" name="Content Placeholder 2">
            <a:extLst>
              <a:ext uri="{FF2B5EF4-FFF2-40B4-BE49-F238E27FC236}">
                <a16:creationId xmlns:a16="http://schemas.microsoft.com/office/drawing/2014/main" id="{E07D6CA2-8BAE-F405-589B-F3E699B324DD}"/>
              </a:ext>
            </a:extLst>
          </p:cNvPr>
          <p:cNvSpPr>
            <a:spLocks noGrp="1"/>
          </p:cNvSpPr>
          <p:nvPr>
            <p:ph idx="1"/>
          </p:nvPr>
        </p:nvSpPr>
        <p:spPr>
          <a:xfrm>
            <a:off x="433187" y="665955"/>
            <a:ext cx="11359122" cy="6064536"/>
          </a:xfrm>
        </p:spPr>
        <p:txBody>
          <a:bodyPr vert="horz" lIns="91440" tIns="45720" rIns="91440" bIns="45720" rtlCol="0" anchor="t">
            <a:normAutofit fontScale="92500" lnSpcReduction="10000"/>
          </a:bodyPr>
          <a:lstStyle/>
          <a:p>
            <a:pPr marL="0" indent="0">
              <a:lnSpc>
                <a:spcPct val="120000"/>
              </a:lnSpc>
              <a:buNone/>
            </a:pPr>
            <a:r>
              <a:rPr lang="en-US" sz="1800">
                <a:ea typeface="+mn-lt"/>
                <a:cs typeface="+mn-lt"/>
              </a:rPr>
              <a:t>Adams, Tony E., Carolyn Ellis, and Stacy Holman Jones. ‘Autoethnography’. In </a:t>
            </a:r>
            <a:r>
              <a:rPr lang="en-US" sz="1800" i="1">
                <a:ea typeface="+mn-lt"/>
                <a:cs typeface="+mn-lt"/>
              </a:rPr>
              <a:t>The International Encyclopedia of Communication Research Methods</a:t>
            </a:r>
            <a:r>
              <a:rPr lang="en-US" sz="1800">
                <a:ea typeface="+mn-lt"/>
                <a:cs typeface="+mn-lt"/>
              </a:rPr>
              <a:t>, edited by Jörg Matthes, Christine S. Davis, and Robert F. Potter, 1st ed., 1–11. Wiley, 2017. </a:t>
            </a:r>
            <a:r>
              <a:rPr lang="en-US" sz="1800" u="sng" dirty="0">
                <a:ea typeface="+mn-lt"/>
                <a:cs typeface="+mn-lt"/>
                <a:hlinkClick r:id="rId2"/>
              </a:rPr>
              <a:t>https://doi.org/10.1002/9781118901731.iecrm0011</a:t>
            </a:r>
            <a:r>
              <a:rPr lang="en-US" sz="1800" dirty="0">
                <a:ea typeface="+mn-lt"/>
                <a:cs typeface="+mn-lt"/>
              </a:rPr>
              <a:t>.</a:t>
            </a:r>
            <a:endParaRPr lang="en-US" sz="1800"/>
          </a:p>
          <a:p>
            <a:pPr marL="0" indent="0">
              <a:lnSpc>
                <a:spcPct val="120000"/>
              </a:lnSpc>
              <a:buNone/>
            </a:pPr>
            <a:r>
              <a:rPr lang="en-US" sz="1800">
                <a:ea typeface="+mn-lt"/>
                <a:cs typeface="+mn-lt"/>
              </a:rPr>
              <a:t>Ahmed, Sara. </a:t>
            </a:r>
            <a:r>
              <a:rPr lang="en-US" sz="1800" i="1">
                <a:ea typeface="+mn-lt"/>
                <a:cs typeface="+mn-lt"/>
              </a:rPr>
              <a:t>Living a Feminist Life</a:t>
            </a:r>
            <a:r>
              <a:rPr lang="en-US" sz="1800">
                <a:ea typeface="+mn-lt"/>
                <a:cs typeface="+mn-lt"/>
              </a:rPr>
              <a:t>. Durham: Duke University Press, 2017.</a:t>
            </a:r>
            <a:endParaRPr lang="en-US" sz="1800" dirty="0">
              <a:ea typeface="+mn-lt"/>
              <a:cs typeface="+mn-lt"/>
            </a:endParaRPr>
          </a:p>
          <a:p>
            <a:pPr marL="0" indent="0">
              <a:lnSpc>
                <a:spcPct val="120000"/>
              </a:lnSpc>
              <a:buNone/>
            </a:pPr>
            <a:r>
              <a:rPr lang="en-US" sz="1800">
                <a:ea typeface="+mn-lt"/>
                <a:cs typeface="+mn-lt"/>
              </a:rPr>
              <a:t>Aziz, Razia, </a:t>
            </a:r>
            <a:r>
              <a:rPr lang="en-US" sz="1800" i="1">
                <a:ea typeface="+mn-lt"/>
                <a:cs typeface="+mn-lt"/>
              </a:rPr>
              <a:t>Feminism and the challenge of racism: Deviance or Difference. Black British Feminism: A Reader: a</a:t>
            </a:r>
            <a:r>
              <a:rPr lang="en-US" sz="1800">
                <a:ea typeface="+mn-lt"/>
                <a:cs typeface="+mn-lt"/>
              </a:rPr>
              <a:t>ccessed from on 7 December 2024: </a:t>
            </a:r>
            <a:r>
              <a:rPr lang="en-US" sz="1800" u="sng" dirty="0">
                <a:ea typeface="+mn-lt"/>
                <a:cs typeface="+mn-lt"/>
                <a:hlinkClick r:id="rId3"/>
              </a:rPr>
              <a:t>https://books.google.co.uk/booksid=GdSqaz6NBMIC&amp;pg=PA70&amp;source=gbs_toc_r&amp;cad=4#v=onepage&amp;q&amp;f=false</a:t>
            </a:r>
            <a:endParaRPr lang="en-US" sz="1800" dirty="0">
              <a:ea typeface="+mn-lt"/>
              <a:cs typeface="+mn-lt"/>
            </a:endParaRPr>
          </a:p>
          <a:p>
            <a:pPr marL="0" indent="0">
              <a:lnSpc>
                <a:spcPct val="120000"/>
              </a:lnSpc>
              <a:buNone/>
            </a:pPr>
            <a:r>
              <a:rPr lang="en-US" sz="1800">
                <a:ea typeface="+mn-lt"/>
                <a:cs typeface="+mn-lt"/>
              </a:rPr>
              <a:t>Baumard, Phillipe, </a:t>
            </a:r>
            <a:r>
              <a:rPr lang="en-US" sz="1800" i="1">
                <a:ea typeface="+mn-lt"/>
                <a:cs typeface="+mn-lt"/>
              </a:rPr>
              <a:t>Tacit knowledge in organizations</a:t>
            </a:r>
            <a:r>
              <a:rPr lang="en-US" sz="1800">
                <a:ea typeface="+mn-lt"/>
                <a:cs typeface="+mn-lt"/>
              </a:rPr>
              <a:t> (London, Sage Publications), 1999</a:t>
            </a:r>
            <a:endParaRPr lang="en-US" sz="1800" dirty="0">
              <a:ea typeface="+mn-lt"/>
              <a:cs typeface="+mn-lt"/>
            </a:endParaRPr>
          </a:p>
          <a:p>
            <a:pPr marL="0" indent="0">
              <a:lnSpc>
                <a:spcPct val="120000"/>
              </a:lnSpc>
              <a:buNone/>
            </a:pPr>
            <a:r>
              <a:rPr lang="en-US" sz="1800">
                <a:ea typeface="+mn-lt"/>
                <a:cs typeface="+mn-lt"/>
              </a:rPr>
              <a:t>Bury, James. </a:t>
            </a:r>
            <a:r>
              <a:rPr lang="en-US" sz="1800" i="1">
                <a:ea typeface="+mn-lt"/>
                <a:cs typeface="+mn-lt"/>
              </a:rPr>
              <a:t>Non‐Hierarchical Learning: Sharing Knowledge, Power and Outcomes, </a:t>
            </a:r>
            <a:r>
              <a:rPr lang="en-US" sz="1800" u="sng" dirty="0">
                <a:ea typeface="+mn-lt"/>
                <a:cs typeface="+mn-lt"/>
                <a:hlinkClick r:id="rId4"/>
              </a:rPr>
              <a:t>https://core.ac.uk/download/pdf/153536466.pdf</a:t>
            </a:r>
            <a:r>
              <a:rPr lang="en-US" sz="1800" dirty="0">
                <a:ea typeface="+mn-lt"/>
                <a:cs typeface="+mn-lt"/>
              </a:rPr>
              <a:t>, </a:t>
            </a:r>
            <a:r>
              <a:rPr lang="en-US" sz="1800">
                <a:ea typeface="+mn-lt"/>
                <a:cs typeface="+mn-lt"/>
              </a:rPr>
              <a:t>accessed on 27/12/2024</a:t>
            </a:r>
            <a:endParaRPr lang="en-US" sz="1800" dirty="0">
              <a:ea typeface="+mn-lt"/>
              <a:cs typeface="+mn-lt"/>
            </a:endParaRPr>
          </a:p>
          <a:p>
            <a:pPr marL="0" indent="0">
              <a:lnSpc>
                <a:spcPct val="120000"/>
              </a:lnSpc>
              <a:buNone/>
            </a:pPr>
            <a:r>
              <a:rPr lang="en-US" sz="1800">
                <a:ea typeface="+mn-lt"/>
                <a:cs typeface="+mn-lt"/>
              </a:rPr>
              <a:t>Barrow, Mark. ‘Assessment and Student Transformation: Linking Character and Intellect’. </a:t>
            </a:r>
            <a:r>
              <a:rPr lang="en-US" sz="1800" i="1">
                <a:ea typeface="+mn-lt"/>
                <a:cs typeface="+mn-lt"/>
              </a:rPr>
              <a:t>Studies in Higher Education</a:t>
            </a:r>
            <a:r>
              <a:rPr lang="en-US" sz="1800" dirty="0">
                <a:ea typeface="+mn-lt"/>
                <a:cs typeface="+mn-lt"/>
              </a:rPr>
              <a:t> </a:t>
            </a:r>
            <a:r>
              <a:rPr lang="en-US" sz="1800">
                <a:ea typeface="+mn-lt"/>
                <a:cs typeface="+mn-lt"/>
              </a:rPr>
              <a:t>31, no. 3 (June 2006): 357–72. </a:t>
            </a:r>
            <a:r>
              <a:rPr lang="en-US" sz="1800" u="sng" dirty="0">
                <a:ea typeface="+mn-lt"/>
                <a:cs typeface="+mn-lt"/>
                <a:hlinkClick r:id="rId5"/>
              </a:rPr>
              <a:t>https://doi.org/10.1080/03075070600680869</a:t>
            </a:r>
            <a:r>
              <a:rPr lang="en-US" sz="1800" dirty="0">
                <a:ea typeface="+mn-lt"/>
                <a:cs typeface="+mn-lt"/>
              </a:rPr>
              <a:t>.</a:t>
            </a:r>
          </a:p>
          <a:p>
            <a:pPr marL="0" indent="0">
              <a:lnSpc>
                <a:spcPct val="120000"/>
              </a:lnSpc>
              <a:buNone/>
            </a:pPr>
            <a:r>
              <a:rPr lang="en-US" sz="1800">
                <a:ea typeface="+mn-lt"/>
                <a:cs typeface="+mn-lt"/>
              </a:rPr>
              <a:t>Boud, D.</a:t>
            </a:r>
            <a:r>
              <a:rPr lang="en-US" sz="1800" i="1">
                <a:ea typeface="+mn-lt"/>
                <a:cs typeface="+mn-lt"/>
              </a:rPr>
              <a:t> Sustainable assessment: rethinking assessment for the learning society, Studies in Continuing Education</a:t>
            </a:r>
            <a:r>
              <a:rPr lang="en-US" sz="1800">
                <a:ea typeface="+mn-lt"/>
                <a:cs typeface="+mn-lt"/>
              </a:rPr>
              <a:t>, 2000</a:t>
            </a:r>
            <a:endParaRPr lang="en-US" sz="1800" dirty="0">
              <a:ea typeface="+mn-lt"/>
              <a:cs typeface="+mn-lt"/>
            </a:endParaRPr>
          </a:p>
          <a:p>
            <a:pPr marL="0" indent="0">
              <a:lnSpc>
                <a:spcPct val="120000"/>
              </a:lnSpc>
              <a:buNone/>
            </a:pPr>
            <a:r>
              <a:rPr lang="en-US" sz="1800" dirty="0">
                <a:ea typeface="+mn-lt"/>
                <a:cs typeface="+mn-lt"/>
              </a:rPr>
              <a:t>Bullen, Duncan, Jane Fox, and Philippa Lyon. ‘Practice-Infused Drawing Research: “Being Present” and “Making Present”’. </a:t>
            </a:r>
            <a:r>
              <a:rPr lang="en-US" sz="1800" i="1" dirty="0">
                <a:ea typeface="+mn-lt"/>
                <a:cs typeface="+mn-lt"/>
              </a:rPr>
              <a:t>Drawing: Research, Theory, Practice</a:t>
            </a:r>
            <a:r>
              <a:rPr lang="en-US" sz="1800" dirty="0">
                <a:ea typeface="+mn-lt"/>
                <a:cs typeface="+mn-lt"/>
              </a:rPr>
              <a:t> 2, no. 1 (1 April 2016): 129–42. </a:t>
            </a:r>
            <a:r>
              <a:rPr lang="en-US" sz="1800" u="sng" dirty="0">
                <a:ea typeface="+mn-lt"/>
                <a:cs typeface="+mn-lt"/>
                <a:hlinkClick r:id="rId6"/>
              </a:rPr>
              <a:t>https://doi.org/10.1386/drtp.2.1.129_1</a:t>
            </a:r>
            <a:endParaRPr lang="en-US" sz="1800" dirty="0">
              <a:ea typeface="+mn-lt"/>
              <a:cs typeface="+mn-lt"/>
            </a:endParaRPr>
          </a:p>
          <a:p>
            <a:pPr marL="0" indent="0">
              <a:buNone/>
            </a:pPr>
            <a:r>
              <a:rPr lang="en-US" sz="2600"/>
              <a:t>Full list of references available here: </a:t>
            </a:r>
            <a:r>
              <a:rPr lang="en-US" sz="2600" dirty="0">
                <a:hlinkClick r:id="rId7"/>
              </a:rPr>
              <a:t>Reference List</a:t>
            </a:r>
            <a:r>
              <a:rPr lang="en-US" sz="2600" dirty="0"/>
              <a:t> </a:t>
            </a:r>
          </a:p>
          <a:p>
            <a:endParaRPr lang="en-US" dirty="0"/>
          </a:p>
          <a:p>
            <a:pPr>
              <a:buNone/>
            </a:pPr>
            <a:endParaRPr lang="en-US" dirty="0"/>
          </a:p>
        </p:txBody>
      </p:sp>
    </p:spTree>
    <p:extLst>
      <p:ext uri="{BB962C8B-B14F-4D97-AF65-F5344CB8AC3E}">
        <p14:creationId xmlns:p14="http://schemas.microsoft.com/office/powerpoint/2010/main" val="2605444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29FB-DA49-FF77-799F-8A9C1EDA4E49}"/>
              </a:ext>
            </a:extLst>
          </p:cNvPr>
          <p:cNvSpPr>
            <a:spLocks noGrp="1"/>
          </p:cNvSpPr>
          <p:nvPr>
            <p:ph type="title"/>
          </p:nvPr>
        </p:nvSpPr>
        <p:spPr/>
        <p:txBody>
          <a:bodyPr/>
          <a:lstStyle/>
          <a:p>
            <a:pPr algn="ctr"/>
            <a:r>
              <a:rPr lang="en-US"/>
              <a:t>My Questions</a:t>
            </a:r>
          </a:p>
        </p:txBody>
      </p:sp>
      <p:sp>
        <p:nvSpPr>
          <p:cNvPr id="3" name="Content Placeholder 2">
            <a:extLst>
              <a:ext uri="{FF2B5EF4-FFF2-40B4-BE49-F238E27FC236}">
                <a16:creationId xmlns:a16="http://schemas.microsoft.com/office/drawing/2014/main" id="{B6A97387-2278-D329-CF78-295D52CC1ADD}"/>
              </a:ext>
            </a:extLst>
          </p:cNvPr>
          <p:cNvSpPr>
            <a:spLocks noGrp="1"/>
          </p:cNvSpPr>
          <p:nvPr>
            <p:ph idx="1"/>
          </p:nvPr>
        </p:nvSpPr>
        <p:spPr>
          <a:xfrm>
            <a:off x="838200" y="1689823"/>
            <a:ext cx="10515600" cy="4351338"/>
          </a:xfrm>
        </p:spPr>
        <p:txBody>
          <a:bodyPr vert="horz" lIns="91440" tIns="45720" rIns="91440" bIns="45720" rtlCol="0" anchor="t">
            <a:normAutofit/>
          </a:bodyPr>
          <a:lstStyle/>
          <a:p>
            <a:pPr marL="0" indent="0">
              <a:buNone/>
            </a:pPr>
            <a:r>
              <a:rPr lang="en-US"/>
              <a:t>The questions I have sought to learn more about in my teaching practice through the ARP are:</a:t>
            </a:r>
          </a:p>
          <a:p>
            <a:pPr marL="0" indent="0">
              <a:buNone/>
            </a:pPr>
            <a:endParaRPr lang="en-US"/>
          </a:p>
          <a:p>
            <a:r>
              <a:rPr lang="en-US"/>
              <a:t>Can students gain technical accuracy effectively by experimenting and looking in place of technical instruction?</a:t>
            </a:r>
          </a:p>
          <a:p>
            <a:pPr marL="0" indent="0">
              <a:buNone/>
            </a:pPr>
            <a:endParaRPr lang="en-US"/>
          </a:p>
          <a:p>
            <a:pPr>
              <a:buFont typeface="Arial"/>
              <a:buChar char="•"/>
            </a:pPr>
            <a:r>
              <a:rPr lang="en-US"/>
              <a:t>Does applying NVC principles to pedagogy help students engage on a deeper level with their thinking and making?</a:t>
            </a:r>
          </a:p>
        </p:txBody>
      </p:sp>
    </p:spTree>
    <p:extLst>
      <p:ext uri="{BB962C8B-B14F-4D97-AF65-F5344CB8AC3E}">
        <p14:creationId xmlns:p14="http://schemas.microsoft.com/office/powerpoint/2010/main" val="41962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29FB-DA49-FF77-799F-8A9C1EDA4E49}"/>
              </a:ext>
            </a:extLst>
          </p:cNvPr>
          <p:cNvSpPr>
            <a:spLocks noGrp="1"/>
          </p:cNvSpPr>
          <p:nvPr>
            <p:ph type="title"/>
          </p:nvPr>
        </p:nvSpPr>
        <p:spPr>
          <a:xfrm>
            <a:off x="852577" y="5691"/>
            <a:ext cx="10515600" cy="1325563"/>
          </a:xfrm>
        </p:spPr>
        <p:txBody>
          <a:bodyPr/>
          <a:lstStyle/>
          <a:p>
            <a:pPr algn="ctr"/>
            <a:r>
              <a:rPr lang="en-US">
                <a:ea typeface="+mj-lt"/>
                <a:cs typeface="+mj-lt"/>
              </a:rPr>
              <a:t>Research Methods: Qualitative</a:t>
            </a:r>
            <a:endParaRPr lang="en-US"/>
          </a:p>
        </p:txBody>
      </p:sp>
      <p:sp>
        <p:nvSpPr>
          <p:cNvPr id="3" name="Content Placeholder 2">
            <a:extLst>
              <a:ext uri="{FF2B5EF4-FFF2-40B4-BE49-F238E27FC236}">
                <a16:creationId xmlns:a16="http://schemas.microsoft.com/office/drawing/2014/main" id="{B6A97387-2278-D329-CF78-295D52CC1ADD}"/>
              </a:ext>
            </a:extLst>
          </p:cNvPr>
          <p:cNvSpPr>
            <a:spLocks noGrp="1"/>
          </p:cNvSpPr>
          <p:nvPr>
            <p:ph idx="1"/>
          </p:nvPr>
        </p:nvSpPr>
        <p:spPr>
          <a:xfrm>
            <a:off x="557842" y="1330120"/>
            <a:ext cx="10726395" cy="5305908"/>
          </a:xfrm>
        </p:spPr>
        <p:txBody>
          <a:bodyPr vert="horz" lIns="91440" tIns="45720" rIns="91440" bIns="45720" rtlCol="0" anchor="t">
            <a:normAutofit/>
          </a:bodyPr>
          <a:lstStyle/>
          <a:p>
            <a:pPr marL="0" indent="0">
              <a:buNone/>
            </a:pPr>
            <a:endParaRPr lang="en-US" sz="2600"/>
          </a:p>
          <a:p>
            <a:pPr marL="0" indent="0">
              <a:buNone/>
            </a:pPr>
            <a:r>
              <a:rPr lang="en-US" sz="2600"/>
              <a:t>My ARP is based around teaching methodology, the outcomes I associate with this are long term and focused on how students think about the "success" of their work. I have chosen to focus on using qualitative research methods:</a:t>
            </a:r>
            <a:endParaRPr lang="en-US"/>
          </a:p>
          <a:p>
            <a:pPr marL="0" indent="0">
              <a:buNone/>
            </a:pPr>
            <a:r>
              <a:rPr lang="en-US" sz="2600" err="1"/>
              <a:t>McKayala</a:t>
            </a:r>
            <a:r>
              <a:rPr lang="en-US" sz="2600"/>
              <a:t> </a:t>
            </a:r>
            <a:r>
              <a:rPr lang="en-US" sz="2600" err="1"/>
              <a:t>Giradin</a:t>
            </a:r>
            <a:r>
              <a:rPr lang="en-US" sz="2600"/>
              <a:t> offers the following definition for qualitative research:</a:t>
            </a:r>
          </a:p>
          <a:p>
            <a:pPr marL="0" indent="0">
              <a:buNone/>
            </a:pPr>
            <a:r>
              <a:rPr lang="en-US" sz="2600" i="1">
                <a:ea typeface="+mn-lt"/>
                <a:cs typeface="+mn-lt"/>
              </a:rPr>
              <a:t>"Data in qualitative research typically can’t be assessed mathematically,  the data is not sets of numbers or quantifiable information. Rather, it’s collections of images, words, notes on behaviors, descriptions of emotions, and historical context. Data is collected through observations, interviews, surveys, focus groups, and secondary research."1</a:t>
            </a:r>
            <a:endParaRPr lang="en-US" sz="2600" i="1"/>
          </a:p>
          <a:p>
            <a:endParaRPr lang="en-US" sz="2600" i="1"/>
          </a:p>
        </p:txBody>
      </p:sp>
    </p:spTree>
    <p:extLst>
      <p:ext uri="{BB962C8B-B14F-4D97-AF65-F5344CB8AC3E}">
        <p14:creationId xmlns:p14="http://schemas.microsoft.com/office/powerpoint/2010/main" val="129555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29FB-DA49-FF77-799F-8A9C1EDA4E49}"/>
              </a:ext>
            </a:extLst>
          </p:cNvPr>
          <p:cNvSpPr>
            <a:spLocks noGrp="1"/>
          </p:cNvSpPr>
          <p:nvPr>
            <p:ph type="title"/>
          </p:nvPr>
        </p:nvSpPr>
        <p:spPr>
          <a:xfrm>
            <a:off x="953219" y="242147"/>
            <a:ext cx="10285563" cy="844521"/>
          </a:xfrm>
        </p:spPr>
        <p:txBody>
          <a:bodyPr>
            <a:normAutofit/>
          </a:bodyPr>
          <a:lstStyle/>
          <a:p>
            <a:pPr algn="ctr"/>
            <a:r>
              <a:rPr lang="en-US" sz="3600"/>
              <a:t>Key Influences</a:t>
            </a:r>
          </a:p>
        </p:txBody>
      </p:sp>
      <p:sp>
        <p:nvSpPr>
          <p:cNvPr id="3" name="Content Placeholder 2">
            <a:extLst>
              <a:ext uri="{FF2B5EF4-FFF2-40B4-BE49-F238E27FC236}">
                <a16:creationId xmlns:a16="http://schemas.microsoft.com/office/drawing/2014/main" id="{B6A97387-2278-D329-CF78-295D52CC1ADD}"/>
              </a:ext>
            </a:extLst>
          </p:cNvPr>
          <p:cNvSpPr>
            <a:spLocks noGrp="1"/>
          </p:cNvSpPr>
          <p:nvPr>
            <p:ph idx="1"/>
          </p:nvPr>
        </p:nvSpPr>
        <p:spPr>
          <a:xfrm>
            <a:off x="674258" y="1086018"/>
            <a:ext cx="10843912" cy="5222411"/>
          </a:xfrm>
        </p:spPr>
        <p:txBody>
          <a:bodyPr vert="horz" lIns="91440" tIns="45720" rIns="91440" bIns="45720" rtlCol="0" anchor="t">
            <a:noAutofit/>
          </a:bodyPr>
          <a:lstStyle/>
          <a:p>
            <a:pPr marL="342900" indent="-342900">
              <a:lnSpc>
                <a:spcPct val="100000"/>
              </a:lnSpc>
            </a:pPr>
            <a:r>
              <a:rPr lang="en-US" sz="2400"/>
              <a:t>Paulo Freire: </a:t>
            </a:r>
            <a:r>
              <a:rPr lang="en-US" sz="2400" i="1"/>
              <a:t>Pedagogy of Hope </a:t>
            </a:r>
            <a:r>
              <a:rPr lang="en-US" sz="2400"/>
              <a:t>and his writing on shifting teaching from a "banking model" to "critical pedagogy" which places both the teacher and the student as learners</a:t>
            </a:r>
          </a:p>
          <a:p>
            <a:pPr marL="342900" indent="-342900">
              <a:lnSpc>
                <a:spcPct val="100000"/>
              </a:lnSpc>
            </a:pPr>
            <a:r>
              <a:rPr lang="en-US" sz="2400"/>
              <a:t>Auto-ethnography: </a:t>
            </a:r>
            <a:r>
              <a:rPr lang="en-US" sz="2400" i="1"/>
              <a:t>Good Auto-Ethnography </a:t>
            </a:r>
            <a:r>
              <a:rPr lang="en-US" sz="2400"/>
              <a:t>by Tony Adams (not the former Arsenal center back) and Frank Hermann helped to enable me to reflect more freely on the multiple layers that go into our simple teacher and student interactions</a:t>
            </a:r>
          </a:p>
          <a:p>
            <a:pPr marL="342900" indent="-342900">
              <a:lnSpc>
                <a:spcPct val="100000"/>
              </a:lnSpc>
            </a:pPr>
            <a:r>
              <a:rPr lang="en-US" sz="2400"/>
              <a:t>James Bury: </a:t>
            </a:r>
            <a:r>
              <a:rPr lang="en-US" sz="2400" i="1"/>
              <a:t>Non-Hierarchical Learning </a:t>
            </a:r>
            <a:r>
              <a:rPr lang="en-US" sz="2400"/>
              <a:t>puts forward how teachers can relate to students as collaborators allowing for "</a:t>
            </a:r>
            <a:r>
              <a:rPr lang="en-US" sz="2400" i="1"/>
              <a:t>cumulative development" </a:t>
            </a:r>
            <a:r>
              <a:rPr lang="en-US" sz="2400"/>
              <a:t>where a task can be more easily accomplished working together rather than by an individual</a:t>
            </a:r>
          </a:p>
          <a:p>
            <a:pPr marL="342900" indent="-342900">
              <a:lnSpc>
                <a:spcPct val="100000"/>
              </a:lnSpc>
            </a:pPr>
            <a:r>
              <a:rPr lang="en-US" sz="2400"/>
              <a:t>Marshall Rosenberg: </a:t>
            </a:r>
            <a:r>
              <a:rPr lang="en-US" sz="2400" i="1"/>
              <a:t>Living Non-Violent Communication in Teaching and Learning </a:t>
            </a:r>
            <a:endParaRPr lang="en-US" sz="2000" i="1">
              <a:latin typeface="Roboto"/>
              <a:ea typeface="Roboto"/>
              <a:cs typeface="Roboto"/>
            </a:endParaRPr>
          </a:p>
        </p:txBody>
      </p:sp>
    </p:spTree>
    <p:extLst>
      <p:ext uri="{BB962C8B-B14F-4D97-AF65-F5344CB8AC3E}">
        <p14:creationId xmlns:p14="http://schemas.microsoft.com/office/powerpoint/2010/main" val="127664606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A829-6884-254D-1627-172A8F85BDEE}"/>
              </a:ext>
            </a:extLst>
          </p:cNvPr>
          <p:cNvSpPr>
            <a:spLocks noGrp="1"/>
          </p:cNvSpPr>
          <p:nvPr>
            <p:ph type="title"/>
          </p:nvPr>
        </p:nvSpPr>
        <p:spPr>
          <a:xfrm>
            <a:off x="1629120" y="2986"/>
            <a:ext cx="8917517" cy="1071564"/>
          </a:xfrm>
        </p:spPr>
        <p:txBody>
          <a:bodyPr>
            <a:normAutofit/>
          </a:bodyPr>
          <a:lstStyle/>
          <a:p>
            <a:pPr algn="ctr"/>
            <a:r>
              <a:rPr lang="en-US" sz="3200"/>
              <a:t>Key Quotes</a:t>
            </a:r>
          </a:p>
        </p:txBody>
      </p:sp>
      <p:sp>
        <p:nvSpPr>
          <p:cNvPr id="3" name="Content Placeholder 2">
            <a:extLst>
              <a:ext uri="{FF2B5EF4-FFF2-40B4-BE49-F238E27FC236}">
                <a16:creationId xmlns:a16="http://schemas.microsoft.com/office/drawing/2014/main" id="{2CE4B570-EAA7-FEB2-7E28-1625972B0076}"/>
              </a:ext>
            </a:extLst>
          </p:cNvPr>
          <p:cNvSpPr>
            <a:spLocks noGrp="1"/>
          </p:cNvSpPr>
          <p:nvPr>
            <p:ph idx="1"/>
          </p:nvPr>
        </p:nvSpPr>
        <p:spPr>
          <a:xfrm>
            <a:off x="33867" y="922898"/>
            <a:ext cx="12124266" cy="5939150"/>
          </a:xfrm>
        </p:spPr>
        <p:txBody>
          <a:bodyPr vert="horz" lIns="91440" tIns="45720" rIns="91440" bIns="45720" rtlCol="0" anchor="t">
            <a:noAutofit/>
          </a:bodyPr>
          <a:lstStyle/>
          <a:p>
            <a:pPr marL="457200" indent="-457200">
              <a:lnSpc>
                <a:spcPct val="100000"/>
              </a:lnSpc>
            </a:pPr>
            <a:r>
              <a:rPr lang="en-US" sz="2200" b="1"/>
              <a:t>Paulo Freire: </a:t>
            </a:r>
            <a:r>
              <a:rPr lang="en-US" sz="2200" i="1"/>
              <a:t>Knowledge emerges only through invention and re-invention, through the restless, impatient, continuing, hopeful inquiry human beings pursue in the world, with the world, and with each other </a:t>
            </a:r>
            <a:r>
              <a:rPr lang="en-US" sz="2200"/>
              <a:t>2</a:t>
            </a:r>
            <a:endParaRPr lang="en-US"/>
          </a:p>
          <a:p>
            <a:pPr marL="457200" indent="-457200">
              <a:lnSpc>
                <a:spcPct val="100000"/>
              </a:lnSpc>
            </a:pPr>
            <a:r>
              <a:rPr lang="en-US" sz="2200" b="1" dirty="0">
                <a:ea typeface="+mn-lt"/>
                <a:cs typeface="+mn-lt"/>
              </a:rPr>
              <a:t>James Bury</a:t>
            </a:r>
            <a:r>
              <a:rPr lang="en-US" sz="2200" dirty="0">
                <a:ea typeface="+mn-lt"/>
                <a:cs typeface="+mn-lt"/>
              </a:rPr>
              <a:t>: </a:t>
            </a:r>
            <a:r>
              <a:rPr lang="en-US" sz="2200" i="1" dirty="0">
                <a:ea typeface="+mn-lt"/>
                <a:cs typeface="+mn-lt"/>
              </a:rPr>
              <a:t>In non‐hierarchical learning, it is suggested that students should be given equal responsibility for their learning outcomes. Furthermore, it is posited that increases in achievement should be measured through personal progress, where individual achievement is not judged against other students, but in relation to past performances. This approach could allow students to develop a desire for deeper understanding and gain satisfaction from perseverance and success in difficult tasks </a:t>
            </a:r>
            <a:r>
              <a:rPr lang="en-US" sz="2200" dirty="0">
                <a:ea typeface="+mn-lt"/>
                <a:cs typeface="+mn-lt"/>
              </a:rPr>
              <a:t>3</a:t>
            </a:r>
          </a:p>
          <a:p>
            <a:pPr marL="457200" indent="-457200">
              <a:lnSpc>
                <a:spcPct val="100000"/>
              </a:lnSpc>
            </a:pPr>
            <a:r>
              <a:rPr lang="en-US" sz="2200" b="1"/>
              <a:t>Caroline Ellis on Ethnography vs Auto-Ethnography or Sunny Arts vs Tommy Ramsay:</a:t>
            </a:r>
            <a:r>
              <a:rPr lang="en-US" sz="2200"/>
              <a:t> </a:t>
            </a:r>
            <a:r>
              <a:rPr lang="en-US" sz="2200" i="1">
                <a:ea typeface="+mn-lt"/>
                <a:cs typeface="+mn-lt"/>
              </a:rPr>
              <a:t>Ethnographers want to master, explain, grasp. Those may be interesting word games, but Auto-Ethnographers don’t think they’re necessarily important. Caring and empathising is for us what abstracting and controlling is for them. We want to dwell in the flux of lived experience; they want to appropriate lived experience for the purpose of abstracting something they call knowledge or theory </a:t>
            </a:r>
            <a:r>
              <a:rPr lang="en-US" sz="2200">
                <a:ea typeface="+mn-lt"/>
                <a:cs typeface="+mn-lt"/>
              </a:rPr>
              <a:t>4</a:t>
            </a:r>
          </a:p>
        </p:txBody>
      </p:sp>
    </p:spTree>
    <p:extLst>
      <p:ext uri="{BB962C8B-B14F-4D97-AF65-F5344CB8AC3E}">
        <p14:creationId xmlns:p14="http://schemas.microsoft.com/office/powerpoint/2010/main" val="199245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29FB-DA49-FF77-799F-8A9C1EDA4E49}"/>
              </a:ext>
            </a:extLst>
          </p:cNvPr>
          <p:cNvSpPr>
            <a:spLocks noGrp="1"/>
          </p:cNvSpPr>
          <p:nvPr>
            <p:ph type="title"/>
          </p:nvPr>
        </p:nvSpPr>
        <p:spPr>
          <a:xfrm>
            <a:off x="838200" y="-2268"/>
            <a:ext cx="10193216" cy="729255"/>
          </a:xfrm>
        </p:spPr>
        <p:txBody>
          <a:bodyPr>
            <a:normAutofit/>
          </a:bodyPr>
          <a:lstStyle/>
          <a:p>
            <a:pPr algn="ctr"/>
            <a:r>
              <a:rPr lang="en-US" sz="4000"/>
              <a:t>My Intervention</a:t>
            </a:r>
          </a:p>
        </p:txBody>
      </p:sp>
      <p:sp>
        <p:nvSpPr>
          <p:cNvPr id="3" name="Content Placeholder 2">
            <a:extLst>
              <a:ext uri="{FF2B5EF4-FFF2-40B4-BE49-F238E27FC236}">
                <a16:creationId xmlns:a16="http://schemas.microsoft.com/office/drawing/2014/main" id="{B6A97387-2278-D329-CF78-295D52CC1ADD}"/>
              </a:ext>
            </a:extLst>
          </p:cNvPr>
          <p:cNvSpPr>
            <a:spLocks noGrp="1"/>
          </p:cNvSpPr>
          <p:nvPr>
            <p:ph idx="1"/>
          </p:nvPr>
        </p:nvSpPr>
        <p:spPr>
          <a:xfrm>
            <a:off x="191630" y="894902"/>
            <a:ext cx="11349977" cy="6067162"/>
          </a:xfrm>
        </p:spPr>
        <p:txBody>
          <a:bodyPr vert="horz" lIns="91440" tIns="45720" rIns="91440" bIns="45720" rtlCol="0" anchor="t">
            <a:noAutofit/>
          </a:bodyPr>
          <a:lstStyle/>
          <a:p>
            <a:pPr marL="514350" indent="-514350">
              <a:lnSpc>
                <a:spcPct val="100000"/>
              </a:lnSpc>
              <a:buAutoNum type="arabicPeriod"/>
            </a:pPr>
            <a:r>
              <a:rPr lang="en-US" sz="2600"/>
              <a:t>Warm-up experimental drawing exercises at the start of every lesson with the aim of offering students new technical ways of working, allowed students to be surprised by what they made, opened their perceptions on a need for control and shifted ideas away from representational accuracy as being the marker of a good or bad drawing.</a:t>
            </a:r>
            <a:endParaRPr lang="en-US"/>
          </a:p>
          <a:p>
            <a:pPr marL="457200" indent="-457200">
              <a:lnSpc>
                <a:spcPct val="110000"/>
              </a:lnSpc>
              <a:buAutoNum type="arabicPeriod"/>
            </a:pPr>
            <a:r>
              <a:rPr lang="en-US" sz="2600"/>
              <a:t>I applied NVC communication in my conversations with students. Moving away from </a:t>
            </a:r>
            <a:r>
              <a:rPr lang="en-US" sz="2600" i="1"/>
              <a:t>power over </a:t>
            </a:r>
            <a:r>
              <a:rPr lang="en-US" sz="2600"/>
              <a:t>to a </a:t>
            </a:r>
            <a:r>
              <a:rPr lang="en-US" sz="2600" i="1"/>
              <a:t>power share </a:t>
            </a:r>
            <a:r>
              <a:rPr lang="en-US" sz="2600"/>
              <a:t>and away from verbal feedback on student work being good or bad onto asking questions which help students to come to their own conclusions. </a:t>
            </a:r>
          </a:p>
          <a:p>
            <a:pPr marL="0" indent="0">
              <a:lnSpc>
                <a:spcPct val="110000"/>
              </a:lnSpc>
              <a:buNone/>
            </a:pPr>
            <a:r>
              <a:rPr lang="en-US" sz="2600"/>
              <a:t>Marshall Rosenberg says "</a:t>
            </a:r>
            <a:r>
              <a:rPr lang="en-US" sz="2600" i="1"/>
              <a:t>Power-Over leads to punishment and violence. Power-With leads to compassion and understanding, and to learning motivated by reverence for life rather than fear, guilt, shame, or anger.” </a:t>
            </a:r>
            <a:r>
              <a:rPr lang="en-US" sz="2600"/>
              <a:t>5</a:t>
            </a:r>
            <a:br>
              <a:rPr lang="en-US" sz="2400"/>
            </a:br>
            <a:endParaRPr lang="en-US" sz="2400"/>
          </a:p>
        </p:txBody>
      </p:sp>
    </p:spTree>
    <p:extLst>
      <p:ext uri="{BB962C8B-B14F-4D97-AF65-F5344CB8AC3E}">
        <p14:creationId xmlns:p14="http://schemas.microsoft.com/office/powerpoint/2010/main" val="322724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29FB-DA49-FF77-799F-8A9C1EDA4E49}"/>
              </a:ext>
            </a:extLst>
          </p:cNvPr>
          <p:cNvSpPr>
            <a:spLocks noGrp="1"/>
          </p:cNvSpPr>
          <p:nvPr>
            <p:ph type="title"/>
          </p:nvPr>
        </p:nvSpPr>
        <p:spPr>
          <a:xfrm>
            <a:off x="18692" y="-2268"/>
            <a:ext cx="12097107" cy="1325563"/>
          </a:xfrm>
        </p:spPr>
        <p:txBody>
          <a:bodyPr/>
          <a:lstStyle/>
          <a:p>
            <a:pPr algn="ctr"/>
            <a:r>
              <a:rPr lang="en-US"/>
              <a:t>Intervention 1: Experimental Drawings by Students</a:t>
            </a:r>
          </a:p>
        </p:txBody>
      </p:sp>
      <p:sp>
        <p:nvSpPr>
          <p:cNvPr id="6" name="TextBox 5">
            <a:extLst>
              <a:ext uri="{FF2B5EF4-FFF2-40B4-BE49-F238E27FC236}">
                <a16:creationId xmlns:a16="http://schemas.microsoft.com/office/drawing/2014/main" id="{8831CEAB-9814-7EE4-2BCC-680AA698F5F8}"/>
              </a:ext>
            </a:extLst>
          </p:cNvPr>
          <p:cNvSpPr txBox="1"/>
          <p:nvPr/>
        </p:nvSpPr>
        <p:spPr>
          <a:xfrm>
            <a:off x="268061" y="968829"/>
            <a:ext cx="1187699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a:cs typeface="Segoe UI"/>
            </a:endParaRPr>
          </a:p>
          <a:p>
            <a:endParaRPr lang="en-US" sz="2800">
              <a:cs typeface="Segoe UI"/>
            </a:endParaRPr>
          </a:p>
          <a:p>
            <a:r>
              <a:rPr lang="en-US" sz="2800">
                <a:cs typeface="Segoe UI"/>
              </a:rPr>
              <a:t>Task 1: Blind drawing...</a:t>
            </a:r>
            <a:r>
              <a:rPr lang="en-US" sz="2800"/>
              <a:t> </a:t>
            </a:r>
            <a:endParaRPr lang="en-US"/>
          </a:p>
          <a:p>
            <a:endParaRPr lang="en-US" sz="2800">
              <a:cs typeface="Segoe UI"/>
            </a:endParaRPr>
          </a:p>
          <a:p>
            <a:r>
              <a:rPr lang="en-US" sz="2800">
                <a:cs typeface="Segoe UI"/>
              </a:rPr>
              <a:t>Task 2: Drawing without looking down at the page...</a:t>
            </a:r>
            <a:r>
              <a:rPr lang="en-US" sz="2800"/>
              <a:t> </a:t>
            </a:r>
          </a:p>
          <a:p>
            <a:endParaRPr lang="en-US" sz="2800">
              <a:cs typeface="Segoe UI"/>
            </a:endParaRPr>
          </a:p>
          <a:p>
            <a:r>
              <a:rPr lang="en-US" sz="2800">
                <a:cs typeface="Segoe UI"/>
              </a:rPr>
              <a:t>Task 3: Observational drawing...</a:t>
            </a:r>
            <a:r>
              <a:rPr lang="en-US" sz="2800"/>
              <a:t> </a:t>
            </a:r>
          </a:p>
          <a:p>
            <a:endParaRPr lang="en-US" sz="2800"/>
          </a:p>
          <a:p>
            <a:r>
              <a:rPr lang="en-US" sz="2800">
                <a:cs typeface="Segoe UI"/>
              </a:rPr>
              <a:t>Task 4: Drawing from memory.</a:t>
            </a:r>
            <a:endParaRPr lang="en-US" sz="2800"/>
          </a:p>
          <a:p>
            <a:endParaRPr lang="en-US" sz="2800">
              <a:cs typeface="Segoe UI"/>
            </a:endParaRPr>
          </a:p>
        </p:txBody>
      </p:sp>
    </p:spTree>
    <p:extLst>
      <p:ext uri="{BB962C8B-B14F-4D97-AF65-F5344CB8AC3E}">
        <p14:creationId xmlns:p14="http://schemas.microsoft.com/office/powerpoint/2010/main" val="349036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r of silver circles on a white paper&#10;&#10;Description automatically generated">
            <a:extLst>
              <a:ext uri="{FF2B5EF4-FFF2-40B4-BE49-F238E27FC236}">
                <a16:creationId xmlns:a16="http://schemas.microsoft.com/office/drawing/2014/main" id="{E8C623D9-8FCA-038E-0C93-AB5F8C79320B}"/>
              </a:ext>
            </a:extLst>
          </p:cNvPr>
          <p:cNvPicPr>
            <a:picLocks noChangeAspect="1"/>
          </p:cNvPicPr>
          <p:nvPr/>
        </p:nvPicPr>
        <p:blipFill>
          <a:blip r:embed="rId3"/>
          <a:stretch>
            <a:fillRect/>
          </a:stretch>
        </p:blipFill>
        <p:spPr>
          <a:xfrm>
            <a:off x="2188419" y="2128"/>
            <a:ext cx="7804921" cy="6853473"/>
          </a:xfrm>
          <a:prstGeom prst="rect">
            <a:avLst/>
          </a:prstGeom>
        </p:spPr>
      </p:pic>
    </p:spTree>
    <p:extLst>
      <p:ext uri="{BB962C8B-B14F-4D97-AF65-F5344CB8AC3E}">
        <p14:creationId xmlns:p14="http://schemas.microsoft.com/office/powerpoint/2010/main" val="3414914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10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Tommy Ramsay  Action Research Project  </vt:lpstr>
      <vt:lpstr>Project environment </vt:lpstr>
      <vt:lpstr>My Questions</vt:lpstr>
      <vt:lpstr>Research Methods: Qualitative</vt:lpstr>
      <vt:lpstr>Key Influences</vt:lpstr>
      <vt:lpstr>Key Quotes</vt:lpstr>
      <vt:lpstr>My Intervention</vt:lpstr>
      <vt:lpstr>Intervention 1: Experimental Drawings by Students</vt:lpstr>
      <vt:lpstr>PowerPoint Presentation</vt:lpstr>
      <vt:lpstr>PowerPoint Presentation</vt:lpstr>
      <vt:lpstr>PowerPoint Presentation</vt:lpstr>
      <vt:lpstr>PowerPoint Presentation</vt:lpstr>
      <vt:lpstr>Student "Y" Likert Scale responses to experimental drawings</vt:lpstr>
      <vt:lpstr>Intervention 2: NVC </vt:lpstr>
      <vt:lpstr>Student "B" Likert Scale responses to NVC communication</vt:lpstr>
      <vt:lpstr>Student "J" Feedback via email interview</vt:lpstr>
      <vt:lpstr>Evaluation or Observations</vt:lpstr>
      <vt:lpstr>Teaching Positionality post PGCERT</vt:lpstr>
      <vt:lpstr>Bibliography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61</cp:revision>
  <dcterms:created xsi:type="dcterms:W3CDTF">2013-07-15T20:26:40Z</dcterms:created>
  <dcterms:modified xsi:type="dcterms:W3CDTF">2025-01-14T15:46:06Z</dcterms:modified>
</cp:coreProperties>
</file>